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8288000" cy="10287000"/>
  <p:notesSz cx="6858000" cy="9144000"/>
  <p:embeddedFontLst>
    <p:embeddedFont>
      <p:font typeface="Agbalumo" panose="020B0604020202020204" charset="0"/>
      <p:regular r:id="rId23"/>
    </p:embeddedFont>
    <p:embeddedFont>
      <p:font typeface="Inter Medium" panose="020B0604020202020204" charset="0"/>
      <p:regular r:id="rId24"/>
    </p:embeddedFont>
    <p:embeddedFont>
      <p:font typeface="Montserrat" panose="00000500000000000000" pitchFamily="2" charset="0"/>
      <p:regular r:id="rId25"/>
      <p:bold r:id="rId26"/>
    </p:embeddedFont>
    <p:embeddedFont>
      <p:font typeface="Montserrat Bold" panose="00000800000000000000" charset="0"/>
      <p:regular r:id="rId27"/>
    </p:embeddedFont>
    <p:embeddedFont>
      <p:font typeface="Muli" panose="020B0604020202020204" charset="0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6" d="100"/>
          <a:sy n="56" d="100"/>
        </p:scale>
        <p:origin x="378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5.fntdata"/><Relationship Id="rId30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jpe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eg>
</file>

<file path=ppt/media/image38.png>
</file>

<file path=ppt/media/image39.png>
</file>

<file path=ppt/media/image4.png>
</file>

<file path=ppt/media/image40.png>
</file>

<file path=ppt/media/image41.jpeg>
</file>

<file path=ppt/media/image42.png>
</file>

<file path=ppt/media/image43.png>
</file>

<file path=ppt/media/image5.sv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2025-06-04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2025-06-04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2025-06-04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2025-06-04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2025-06-04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2025-06-04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2025-06-04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2025-06-04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2025-06-04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2025-06-04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2025-06-04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2025-06-04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8.sv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29.png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33.png"/><Relationship Id="rId7" Type="http://schemas.openxmlformats.org/officeDocument/2006/relationships/image" Target="../media/image17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5.png"/><Relationship Id="rId5" Type="http://schemas.openxmlformats.org/officeDocument/2006/relationships/image" Target="../media/image9.png"/><Relationship Id="rId4" Type="http://schemas.openxmlformats.org/officeDocument/2006/relationships/image" Target="../media/image3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3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0.png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1.png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A32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918204" y="-107575"/>
            <a:ext cx="7453366" cy="10502150"/>
            <a:chOff x="0" y="0"/>
            <a:chExt cx="1154722" cy="162705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54721" cy="1627058"/>
            </a:xfrm>
            <a:custGeom>
              <a:avLst/>
              <a:gdLst/>
              <a:ahLst/>
              <a:cxnLst/>
              <a:rect l="l" t="t" r="r" b="b"/>
              <a:pathLst>
                <a:path w="1154721" h="1627058">
                  <a:moveTo>
                    <a:pt x="0" y="0"/>
                  </a:moveTo>
                  <a:lnTo>
                    <a:pt x="1154721" y="0"/>
                  </a:lnTo>
                  <a:lnTo>
                    <a:pt x="1154721" y="1627058"/>
                  </a:lnTo>
                  <a:lnTo>
                    <a:pt x="0" y="1627058"/>
                  </a:lnTo>
                  <a:close/>
                </a:path>
              </a:pathLst>
            </a:custGeom>
            <a:blipFill>
              <a:blip r:embed="rId2"/>
              <a:stretch>
                <a:fillRect l="-68599" r="-42493"/>
              </a:stretch>
            </a:blipFill>
          </p:spPr>
        </p:sp>
      </p:grpSp>
      <p:sp>
        <p:nvSpPr>
          <p:cNvPr id="4" name="TextBox 4"/>
          <p:cNvSpPr txBox="1"/>
          <p:nvPr/>
        </p:nvSpPr>
        <p:spPr>
          <a:xfrm>
            <a:off x="11243329" y="2657911"/>
            <a:ext cx="6803116" cy="34797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3999"/>
              </a:lnSpc>
              <a:spcBef>
                <a:spcPct val="0"/>
              </a:spcBef>
            </a:pPr>
            <a:r>
              <a:rPr lang="en-US" sz="9999">
                <a:solidFill>
                  <a:srgbClr val="FFFFFF"/>
                </a:solidFill>
                <a:latin typeface="Agbalumo"/>
                <a:ea typeface="Agbalumo"/>
                <a:cs typeface="Agbalumo"/>
                <a:sym typeface="Agbalumo"/>
              </a:rPr>
              <a:t>CAFFE  SHOP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838200"/>
            <a:ext cx="9663579" cy="34797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999"/>
              </a:lnSpc>
            </a:pPr>
            <a:r>
              <a:rPr lang="en-US" sz="9999">
                <a:solidFill>
                  <a:srgbClr val="EFDBC7"/>
                </a:solidFill>
                <a:latin typeface="Agbalumo"/>
                <a:ea typeface="Agbalumo"/>
                <a:cs typeface="Agbalumo"/>
                <a:sym typeface="Agbalumo"/>
              </a:rPr>
              <a:t>ĐƯA RA MỨC GIÁ HỢP LÝ  CHO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865810" y="5328299"/>
            <a:ext cx="7143098" cy="809339"/>
            <a:chOff x="0" y="0"/>
            <a:chExt cx="9524131" cy="1079118"/>
          </a:xfrm>
        </p:grpSpPr>
        <p:grpSp>
          <p:nvGrpSpPr>
            <p:cNvPr id="7" name="Group 7"/>
            <p:cNvGrpSpPr/>
            <p:nvPr/>
          </p:nvGrpSpPr>
          <p:grpSpPr>
            <a:xfrm>
              <a:off x="0" y="0"/>
              <a:ext cx="9524131" cy="1079118"/>
              <a:chOff x="0" y="0"/>
              <a:chExt cx="1556232" cy="176327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1556232" cy="176327"/>
              </a:xfrm>
              <a:custGeom>
                <a:avLst/>
                <a:gdLst/>
                <a:ahLst/>
                <a:cxnLst/>
                <a:rect l="l" t="t" r="r" b="b"/>
                <a:pathLst>
                  <a:path w="1556232" h="176327">
                    <a:moveTo>
                      <a:pt x="0" y="0"/>
                    </a:moveTo>
                    <a:lnTo>
                      <a:pt x="1556232" y="0"/>
                    </a:lnTo>
                    <a:lnTo>
                      <a:pt x="1556232" y="176327"/>
                    </a:lnTo>
                    <a:lnTo>
                      <a:pt x="0" y="176327"/>
                    </a:lnTo>
                    <a:close/>
                  </a:path>
                </a:pathLst>
              </a:custGeom>
              <a:solidFill>
                <a:srgbClr val="CEBFAF"/>
              </a:solidFill>
            </p:spPr>
          </p:sp>
          <p:sp>
            <p:nvSpPr>
              <p:cNvPr id="9" name="TextBox 9"/>
              <p:cNvSpPr txBox="1"/>
              <p:nvPr/>
            </p:nvSpPr>
            <p:spPr>
              <a:xfrm>
                <a:off x="0" y="-38100"/>
                <a:ext cx="1556232" cy="214427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397"/>
                  </a:lnSpc>
                </a:pPr>
                <a:endParaRPr/>
              </a:p>
            </p:txBody>
          </p:sp>
        </p:grpSp>
        <p:sp>
          <p:nvSpPr>
            <p:cNvPr id="10" name="TextBox 10"/>
            <p:cNvSpPr txBox="1"/>
            <p:nvPr/>
          </p:nvSpPr>
          <p:spPr>
            <a:xfrm>
              <a:off x="228147" y="186647"/>
              <a:ext cx="9067837" cy="64867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107"/>
                </a:lnSpc>
              </a:pPr>
              <a:r>
                <a:rPr lang="en-US" sz="2933" dirty="0">
                  <a:solidFill>
                    <a:srgbClr val="3A322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GVHD: </a:t>
              </a:r>
              <a:r>
                <a:rPr lang="en-US" sz="2933" dirty="0" err="1">
                  <a:solidFill>
                    <a:srgbClr val="3A322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ThS</a:t>
              </a:r>
              <a:r>
                <a:rPr lang="en-US" sz="2933" dirty="0">
                  <a:solidFill>
                    <a:srgbClr val="3A322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. Ngô Dương Hà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860825" y="7336955"/>
            <a:ext cx="7529248" cy="1173716"/>
            <a:chOff x="0" y="-161925"/>
            <a:chExt cx="10038997" cy="1564955"/>
          </a:xfrm>
        </p:grpSpPr>
        <p:sp>
          <p:nvSpPr>
            <p:cNvPr id="12" name="Freeform 12"/>
            <p:cNvSpPr/>
            <p:nvPr/>
          </p:nvSpPr>
          <p:spPr>
            <a:xfrm>
              <a:off x="0" y="61523"/>
              <a:ext cx="433708" cy="433708"/>
            </a:xfrm>
            <a:custGeom>
              <a:avLst/>
              <a:gdLst/>
              <a:ahLst/>
              <a:cxnLst/>
              <a:rect l="l" t="t" r="r" b="b"/>
              <a:pathLst>
                <a:path w="433708" h="433708">
                  <a:moveTo>
                    <a:pt x="0" y="0"/>
                  </a:moveTo>
                  <a:lnTo>
                    <a:pt x="433708" y="0"/>
                  </a:lnTo>
                  <a:lnTo>
                    <a:pt x="433708" y="433709"/>
                  </a:lnTo>
                  <a:lnTo>
                    <a:pt x="0" y="4337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3" name="Freeform 13"/>
            <p:cNvSpPr/>
            <p:nvPr/>
          </p:nvSpPr>
          <p:spPr>
            <a:xfrm>
              <a:off x="0" y="905289"/>
              <a:ext cx="433708" cy="433708"/>
            </a:xfrm>
            <a:custGeom>
              <a:avLst/>
              <a:gdLst/>
              <a:ahLst/>
              <a:cxnLst/>
              <a:rect l="l" t="t" r="r" b="b"/>
              <a:pathLst>
                <a:path w="433708" h="433708">
                  <a:moveTo>
                    <a:pt x="0" y="0"/>
                  </a:moveTo>
                  <a:lnTo>
                    <a:pt x="433708" y="0"/>
                  </a:lnTo>
                  <a:lnTo>
                    <a:pt x="433708" y="433708"/>
                  </a:lnTo>
                  <a:lnTo>
                    <a:pt x="0" y="4337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4" name="TextBox 14"/>
            <p:cNvSpPr txBox="1"/>
            <p:nvPr/>
          </p:nvSpPr>
          <p:spPr>
            <a:xfrm>
              <a:off x="850313" y="-161925"/>
              <a:ext cx="9188684" cy="15649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999"/>
                </a:lnSpc>
              </a:pPr>
              <a:r>
                <a:rPr lang="en-US" sz="2777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Mai Dương Bá Đạt - 2001215704</a:t>
              </a:r>
            </a:p>
            <a:p>
              <a:pPr marL="0" lvl="0" indent="0" algn="l">
                <a:lnSpc>
                  <a:spcPts val="4999"/>
                </a:lnSpc>
              </a:pPr>
              <a:r>
                <a:rPr lang="en-US" sz="2777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Lê Hà Ngọc Thy - 2001225323</a:t>
              </a:r>
            </a:p>
          </p:txBody>
        </p:sp>
      </p:grpSp>
      <p:sp>
        <p:nvSpPr>
          <p:cNvPr id="15" name="TextBox 10">
            <a:extLst>
              <a:ext uri="{FF2B5EF4-FFF2-40B4-BE49-F238E27FC236}">
                <a16:creationId xmlns:a16="http://schemas.microsoft.com/office/drawing/2014/main" id="{499BB4B8-9952-FAA9-4326-9922FACA0EF8}"/>
              </a:ext>
            </a:extLst>
          </p:cNvPr>
          <p:cNvSpPr txBox="1"/>
          <p:nvPr/>
        </p:nvSpPr>
        <p:spPr>
          <a:xfrm>
            <a:off x="1295400" y="6029166"/>
            <a:ext cx="3429000" cy="12486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11530"/>
              </a:lnSpc>
            </a:pPr>
            <a:r>
              <a:rPr lang="en-US" sz="4500" dirty="0" err="1">
                <a:solidFill>
                  <a:srgbClr val="FFFFFF"/>
                </a:solidFill>
                <a:latin typeface="Montserrat" panose="020F0502020204030204" pitchFamily="2" charset="0"/>
                <a:ea typeface="Agbalumo"/>
                <a:cs typeface="Agbalumo"/>
                <a:sym typeface="Agbalumo"/>
              </a:rPr>
              <a:t>Nhóm</a:t>
            </a:r>
            <a:r>
              <a:rPr lang="en-US" sz="4500" dirty="0">
                <a:solidFill>
                  <a:srgbClr val="FFFFFF"/>
                </a:solidFill>
                <a:latin typeface="Montserrat" panose="020F0502020204030204" pitchFamily="2" charset="0"/>
                <a:ea typeface="Agbalumo"/>
                <a:cs typeface="Agbalumo"/>
                <a:sym typeface="Agbalumo"/>
              </a:rPr>
              <a:t> 1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A32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957091" y="-174472"/>
            <a:ext cx="10330909" cy="10635944"/>
            <a:chOff x="0" y="0"/>
            <a:chExt cx="2798608" cy="288124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798608" cy="2881241"/>
            </a:xfrm>
            <a:custGeom>
              <a:avLst/>
              <a:gdLst/>
              <a:ahLst/>
              <a:cxnLst/>
              <a:rect l="l" t="t" r="r" b="b"/>
              <a:pathLst>
                <a:path w="2798608" h="2881241">
                  <a:moveTo>
                    <a:pt x="0" y="0"/>
                  </a:moveTo>
                  <a:lnTo>
                    <a:pt x="2798608" y="0"/>
                  </a:lnTo>
                  <a:lnTo>
                    <a:pt x="2798608" y="2881241"/>
                  </a:lnTo>
                  <a:lnTo>
                    <a:pt x="0" y="2881241"/>
                  </a:lnTo>
                  <a:close/>
                </a:path>
              </a:pathLst>
            </a:custGeom>
            <a:solidFill>
              <a:srgbClr val="CEBFA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798608" cy="291934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97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8189863" y="690667"/>
            <a:ext cx="9644860" cy="6245047"/>
          </a:xfrm>
          <a:custGeom>
            <a:avLst/>
            <a:gdLst/>
            <a:ahLst/>
            <a:cxnLst/>
            <a:rect l="l" t="t" r="r" b="b"/>
            <a:pathLst>
              <a:path w="9644860" h="6245047">
                <a:moveTo>
                  <a:pt x="0" y="0"/>
                </a:moveTo>
                <a:lnTo>
                  <a:pt x="9644859" y="0"/>
                </a:lnTo>
                <a:lnTo>
                  <a:pt x="9644859" y="6245047"/>
                </a:lnTo>
                <a:lnTo>
                  <a:pt x="0" y="624504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422573" y="1216078"/>
            <a:ext cx="7767290" cy="25971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999"/>
              </a:lnSpc>
            </a:pPr>
            <a:r>
              <a:rPr lang="en-US" sz="9999">
                <a:solidFill>
                  <a:srgbClr val="CEBFAF"/>
                </a:solidFill>
                <a:latin typeface="Agbalumo"/>
                <a:ea typeface="Agbalumo"/>
                <a:cs typeface="Agbalumo"/>
                <a:sym typeface="Agbalumo"/>
              </a:rPr>
              <a:t>Trực quan hóa dữ liệu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22573" y="4366671"/>
            <a:ext cx="7260174" cy="29484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5" lvl="1" indent="-302257" algn="l">
              <a:lnSpc>
                <a:spcPts val="3919"/>
              </a:lnSpc>
              <a:buAutoNum type="arabicPeriod"/>
            </a:pPr>
            <a:r>
              <a:rPr lang="en-US" sz="2799">
                <a:solidFill>
                  <a:srgbClr val="FFF6EA"/>
                </a:solidFill>
                <a:latin typeface="Montserrat"/>
                <a:ea typeface="Montserrat"/>
                <a:cs typeface="Montserrat"/>
                <a:sym typeface="Montserrat"/>
              </a:rPr>
              <a:t>Phần lớn các "</a:t>
            </a:r>
            <a:r>
              <a:rPr lang="en-US" sz="2799" b="1">
                <a:solidFill>
                  <a:srgbClr val="FFF6E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Số Lượng Bán</a:t>
            </a:r>
            <a:r>
              <a:rPr lang="en-US" sz="2799">
                <a:solidFill>
                  <a:srgbClr val="FFF6EA"/>
                </a:solidFill>
                <a:latin typeface="Montserrat"/>
                <a:ea typeface="Montserrat"/>
                <a:cs typeface="Montserrat"/>
                <a:sym typeface="Montserrat"/>
              </a:rPr>
              <a:t>" tập trung ở đâu?</a:t>
            </a:r>
          </a:p>
          <a:p>
            <a:pPr marL="604515" lvl="1" indent="-302257" algn="l">
              <a:lnSpc>
                <a:spcPts val="3919"/>
              </a:lnSpc>
              <a:buAutoNum type="arabicPeriod"/>
            </a:pPr>
            <a:r>
              <a:rPr lang="en-US" sz="2799">
                <a:solidFill>
                  <a:srgbClr val="FFF6EA"/>
                </a:solidFill>
                <a:latin typeface="Montserrat"/>
                <a:ea typeface="Montserrat"/>
                <a:cs typeface="Montserrat"/>
                <a:sym typeface="Montserrat"/>
              </a:rPr>
              <a:t>Mức giá nào xuất hiện nhiều nhất (có tần số cao nhất)?</a:t>
            </a:r>
          </a:p>
          <a:p>
            <a:pPr marL="604515" lvl="1" indent="-302257" algn="l">
              <a:lnSpc>
                <a:spcPts val="3919"/>
              </a:lnSpc>
              <a:buAutoNum type="arabicPeriod"/>
            </a:pPr>
            <a:r>
              <a:rPr lang="en-US" sz="2799">
                <a:solidFill>
                  <a:srgbClr val="FFF6EA"/>
                </a:solidFill>
                <a:latin typeface="Montserrat"/>
                <a:ea typeface="Montserrat"/>
                <a:cs typeface="Montserrat"/>
                <a:sym typeface="Montserrat"/>
              </a:rPr>
              <a:t>Các giá trị của "Số Lượng Bán" trải dài từ đâu đến đâu?</a:t>
            </a:r>
          </a:p>
        </p:txBody>
      </p:sp>
      <p:sp>
        <p:nvSpPr>
          <p:cNvPr id="8" name="Freeform 8"/>
          <p:cNvSpPr/>
          <p:nvPr/>
        </p:nvSpPr>
        <p:spPr>
          <a:xfrm rot="1334459" flipH="1">
            <a:off x="-388206" y="7532222"/>
            <a:ext cx="2478366" cy="2813736"/>
          </a:xfrm>
          <a:custGeom>
            <a:avLst/>
            <a:gdLst/>
            <a:ahLst/>
            <a:cxnLst/>
            <a:rect l="l" t="t" r="r" b="b"/>
            <a:pathLst>
              <a:path w="2478366" h="2813736">
                <a:moveTo>
                  <a:pt x="2478366" y="0"/>
                </a:moveTo>
                <a:lnTo>
                  <a:pt x="0" y="0"/>
                </a:lnTo>
                <a:lnTo>
                  <a:pt x="0" y="2813735"/>
                </a:lnTo>
                <a:lnTo>
                  <a:pt x="2478366" y="2813735"/>
                </a:lnTo>
                <a:lnTo>
                  <a:pt x="2478366" y="0"/>
                </a:lnTo>
                <a:close/>
              </a:path>
            </a:pathLst>
          </a:custGeom>
          <a:blipFill>
            <a:blip r:embed="rId3"/>
            <a:stretch>
              <a:fillRect t="-4858"/>
            </a:stretch>
          </a:blipFill>
        </p:spPr>
      </p:sp>
      <p:sp>
        <p:nvSpPr>
          <p:cNvPr id="9" name="Freeform 9"/>
          <p:cNvSpPr/>
          <p:nvPr/>
        </p:nvSpPr>
        <p:spPr>
          <a:xfrm rot="3939658">
            <a:off x="10840260" y="8307848"/>
            <a:ext cx="1435904" cy="1648096"/>
          </a:xfrm>
          <a:custGeom>
            <a:avLst/>
            <a:gdLst/>
            <a:ahLst/>
            <a:cxnLst/>
            <a:rect l="l" t="t" r="r" b="b"/>
            <a:pathLst>
              <a:path w="1435904" h="1648096">
                <a:moveTo>
                  <a:pt x="0" y="0"/>
                </a:moveTo>
                <a:lnTo>
                  <a:pt x="1435904" y="0"/>
                </a:lnTo>
                <a:lnTo>
                  <a:pt x="1435904" y="1648096"/>
                </a:lnTo>
                <a:lnTo>
                  <a:pt x="0" y="164809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 rot="-4352230">
            <a:off x="12795516" y="7920055"/>
            <a:ext cx="965162" cy="1107790"/>
          </a:xfrm>
          <a:custGeom>
            <a:avLst/>
            <a:gdLst/>
            <a:ahLst/>
            <a:cxnLst/>
            <a:rect l="l" t="t" r="r" b="b"/>
            <a:pathLst>
              <a:path w="965162" h="1107790">
                <a:moveTo>
                  <a:pt x="0" y="0"/>
                </a:moveTo>
                <a:lnTo>
                  <a:pt x="965162" y="0"/>
                </a:lnTo>
                <a:lnTo>
                  <a:pt x="965162" y="1107789"/>
                </a:lnTo>
                <a:lnTo>
                  <a:pt x="0" y="110778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 rot="5770110">
            <a:off x="9426387" y="9085915"/>
            <a:ext cx="965162" cy="1107790"/>
          </a:xfrm>
          <a:custGeom>
            <a:avLst/>
            <a:gdLst/>
            <a:ahLst/>
            <a:cxnLst/>
            <a:rect l="l" t="t" r="r" b="b"/>
            <a:pathLst>
              <a:path w="965162" h="1107790">
                <a:moveTo>
                  <a:pt x="0" y="0"/>
                </a:moveTo>
                <a:lnTo>
                  <a:pt x="965161" y="0"/>
                </a:lnTo>
                <a:lnTo>
                  <a:pt x="965161" y="1107790"/>
                </a:lnTo>
                <a:lnTo>
                  <a:pt x="0" y="11077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 rot="10024146">
            <a:off x="13675310" y="6936402"/>
            <a:ext cx="965162" cy="1107790"/>
          </a:xfrm>
          <a:custGeom>
            <a:avLst/>
            <a:gdLst/>
            <a:ahLst/>
            <a:cxnLst/>
            <a:rect l="l" t="t" r="r" b="b"/>
            <a:pathLst>
              <a:path w="965162" h="1107790">
                <a:moveTo>
                  <a:pt x="0" y="0"/>
                </a:moveTo>
                <a:lnTo>
                  <a:pt x="965162" y="0"/>
                </a:lnTo>
                <a:lnTo>
                  <a:pt x="965162" y="1107789"/>
                </a:lnTo>
                <a:lnTo>
                  <a:pt x="0" y="110778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 rot="-328898">
            <a:off x="14939053" y="6436670"/>
            <a:ext cx="3386978" cy="4074560"/>
          </a:xfrm>
          <a:custGeom>
            <a:avLst/>
            <a:gdLst/>
            <a:ahLst/>
            <a:cxnLst/>
            <a:rect l="l" t="t" r="r" b="b"/>
            <a:pathLst>
              <a:path w="3386978" h="4074560">
                <a:moveTo>
                  <a:pt x="0" y="0"/>
                </a:moveTo>
                <a:lnTo>
                  <a:pt x="3386978" y="0"/>
                </a:lnTo>
                <a:lnTo>
                  <a:pt x="3386978" y="4074560"/>
                </a:lnTo>
                <a:lnTo>
                  <a:pt x="0" y="407456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A32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59392" y="4216793"/>
            <a:ext cx="16651799" cy="2201635"/>
            <a:chOff x="0" y="0"/>
            <a:chExt cx="2785497" cy="36828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785497" cy="368288"/>
            </a:xfrm>
            <a:custGeom>
              <a:avLst/>
              <a:gdLst/>
              <a:ahLst/>
              <a:cxnLst/>
              <a:rect l="l" t="t" r="r" b="b"/>
              <a:pathLst>
                <a:path w="2785497" h="368288">
                  <a:moveTo>
                    <a:pt x="0" y="0"/>
                  </a:moveTo>
                  <a:lnTo>
                    <a:pt x="2785497" y="0"/>
                  </a:lnTo>
                  <a:lnTo>
                    <a:pt x="2785497" y="368288"/>
                  </a:lnTo>
                  <a:lnTo>
                    <a:pt x="0" y="368288"/>
                  </a:lnTo>
                  <a:close/>
                </a:path>
              </a:pathLst>
            </a:custGeom>
            <a:blipFill>
              <a:blip r:embed="rId2"/>
              <a:stretch>
                <a:fillRect t="-107" b="-107"/>
              </a:stretch>
            </a:blipFill>
          </p:spPr>
        </p:sp>
      </p:grpSp>
      <p:sp>
        <p:nvSpPr>
          <p:cNvPr id="4" name="TextBox 4"/>
          <p:cNvSpPr txBox="1"/>
          <p:nvPr/>
        </p:nvSpPr>
        <p:spPr>
          <a:xfrm>
            <a:off x="1028700" y="175222"/>
            <a:ext cx="12081293" cy="34797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999"/>
              </a:lnSpc>
            </a:pPr>
            <a:r>
              <a:rPr lang="en-US" sz="9999">
                <a:solidFill>
                  <a:srgbClr val="CEBFAF"/>
                </a:solidFill>
                <a:latin typeface="Agbalumo"/>
                <a:ea typeface="Agbalumo"/>
                <a:cs typeface="Agbalumo"/>
                <a:sym typeface="Agbalumo"/>
              </a:rPr>
              <a:t>Chọn đặc trưng và biến mục tiêu</a:t>
            </a:r>
          </a:p>
        </p:txBody>
      </p:sp>
      <p:sp>
        <p:nvSpPr>
          <p:cNvPr id="5" name="Freeform 5"/>
          <p:cNvSpPr/>
          <p:nvPr/>
        </p:nvSpPr>
        <p:spPr>
          <a:xfrm rot="-7004280">
            <a:off x="-310402" y="-570785"/>
            <a:ext cx="1886615" cy="2165412"/>
          </a:xfrm>
          <a:custGeom>
            <a:avLst/>
            <a:gdLst/>
            <a:ahLst/>
            <a:cxnLst/>
            <a:rect l="l" t="t" r="r" b="b"/>
            <a:pathLst>
              <a:path w="1886615" h="2165412">
                <a:moveTo>
                  <a:pt x="0" y="0"/>
                </a:moveTo>
                <a:lnTo>
                  <a:pt x="1886615" y="0"/>
                </a:lnTo>
                <a:lnTo>
                  <a:pt x="1886615" y="2165411"/>
                </a:lnTo>
                <a:lnTo>
                  <a:pt x="0" y="216541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7504857">
            <a:off x="4159151" y="7878286"/>
            <a:ext cx="794969" cy="912447"/>
          </a:xfrm>
          <a:custGeom>
            <a:avLst/>
            <a:gdLst/>
            <a:ahLst/>
            <a:cxnLst/>
            <a:rect l="l" t="t" r="r" b="b"/>
            <a:pathLst>
              <a:path w="794969" h="912447">
                <a:moveTo>
                  <a:pt x="0" y="0"/>
                </a:moveTo>
                <a:lnTo>
                  <a:pt x="794969" y="0"/>
                </a:lnTo>
                <a:lnTo>
                  <a:pt x="794969" y="912447"/>
                </a:lnTo>
                <a:lnTo>
                  <a:pt x="0" y="91244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2843207">
            <a:off x="-26239" y="9085349"/>
            <a:ext cx="1229452" cy="1411135"/>
          </a:xfrm>
          <a:custGeom>
            <a:avLst/>
            <a:gdLst/>
            <a:ahLst/>
            <a:cxnLst/>
            <a:rect l="l" t="t" r="r" b="b"/>
            <a:pathLst>
              <a:path w="1229452" h="1411135">
                <a:moveTo>
                  <a:pt x="0" y="0"/>
                </a:moveTo>
                <a:lnTo>
                  <a:pt x="1229452" y="0"/>
                </a:lnTo>
                <a:lnTo>
                  <a:pt x="1229452" y="1411136"/>
                </a:lnTo>
                <a:lnTo>
                  <a:pt x="0" y="14111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rot="431092">
            <a:off x="3494694" y="8818210"/>
            <a:ext cx="593829" cy="681583"/>
          </a:xfrm>
          <a:custGeom>
            <a:avLst/>
            <a:gdLst/>
            <a:ahLst/>
            <a:cxnLst/>
            <a:rect l="l" t="t" r="r" b="b"/>
            <a:pathLst>
              <a:path w="593829" h="681583">
                <a:moveTo>
                  <a:pt x="0" y="0"/>
                </a:moveTo>
                <a:lnTo>
                  <a:pt x="593829" y="0"/>
                </a:lnTo>
                <a:lnTo>
                  <a:pt x="593829" y="681583"/>
                </a:lnTo>
                <a:lnTo>
                  <a:pt x="0" y="68158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rot="6046208">
            <a:off x="2424485" y="9144777"/>
            <a:ext cx="802081" cy="920610"/>
          </a:xfrm>
          <a:custGeom>
            <a:avLst/>
            <a:gdLst/>
            <a:ahLst/>
            <a:cxnLst/>
            <a:rect l="l" t="t" r="r" b="b"/>
            <a:pathLst>
              <a:path w="802081" h="920610">
                <a:moveTo>
                  <a:pt x="0" y="0"/>
                </a:moveTo>
                <a:lnTo>
                  <a:pt x="802081" y="0"/>
                </a:lnTo>
                <a:lnTo>
                  <a:pt x="802081" y="920610"/>
                </a:lnTo>
                <a:lnTo>
                  <a:pt x="0" y="92061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 rot="-7504857">
            <a:off x="1361688" y="8472076"/>
            <a:ext cx="991313" cy="1137806"/>
          </a:xfrm>
          <a:custGeom>
            <a:avLst/>
            <a:gdLst/>
            <a:ahLst/>
            <a:cxnLst/>
            <a:rect l="l" t="t" r="r" b="b"/>
            <a:pathLst>
              <a:path w="991313" h="1137806">
                <a:moveTo>
                  <a:pt x="0" y="0"/>
                </a:moveTo>
                <a:lnTo>
                  <a:pt x="991314" y="0"/>
                </a:lnTo>
                <a:lnTo>
                  <a:pt x="991314" y="1137806"/>
                </a:lnTo>
                <a:lnTo>
                  <a:pt x="0" y="113780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10203035" y="6172200"/>
            <a:ext cx="12237323" cy="8229600"/>
          </a:xfrm>
          <a:custGeom>
            <a:avLst/>
            <a:gdLst/>
            <a:ahLst/>
            <a:cxnLst/>
            <a:rect l="l" t="t" r="r" b="b"/>
            <a:pathLst>
              <a:path w="12237323" h="8229600">
                <a:moveTo>
                  <a:pt x="0" y="0"/>
                </a:moveTo>
                <a:lnTo>
                  <a:pt x="12237323" y="0"/>
                </a:lnTo>
                <a:lnTo>
                  <a:pt x="1223732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A32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2903072"/>
            <a:ext cx="16651799" cy="3269128"/>
            <a:chOff x="0" y="0"/>
            <a:chExt cx="2785497" cy="54685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785497" cy="546857"/>
            </a:xfrm>
            <a:custGeom>
              <a:avLst/>
              <a:gdLst/>
              <a:ahLst/>
              <a:cxnLst/>
              <a:rect l="l" t="t" r="r" b="b"/>
              <a:pathLst>
                <a:path w="2785497" h="546857">
                  <a:moveTo>
                    <a:pt x="0" y="0"/>
                  </a:moveTo>
                  <a:lnTo>
                    <a:pt x="2785497" y="0"/>
                  </a:lnTo>
                  <a:lnTo>
                    <a:pt x="2785497" y="546857"/>
                  </a:lnTo>
                  <a:lnTo>
                    <a:pt x="0" y="546857"/>
                  </a:lnTo>
                  <a:close/>
                </a:path>
              </a:pathLst>
            </a:custGeom>
            <a:blipFill>
              <a:blip r:embed="rId2"/>
              <a:stretch>
                <a:fillRect l="-339" r="-339"/>
              </a:stretch>
            </a:blipFill>
          </p:spPr>
        </p:sp>
      </p:grpSp>
      <p:sp>
        <p:nvSpPr>
          <p:cNvPr id="4" name="TextBox 4"/>
          <p:cNvSpPr txBox="1"/>
          <p:nvPr/>
        </p:nvSpPr>
        <p:spPr>
          <a:xfrm>
            <a:off x="1623326" y="694038"/>
            <a:ext cx="14698371" cy="17081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999"/>
              </a:lnSpc>
            </a:pPr>
            <a:r>
              <a:rPr lang="en-US" sz="9999">
                <a:solidFill>
                  <a:srgbClr val="CEBFAF"/>
                </a:solidFill>
                <a:latin typeface="Agbalumo"/>
                <a:ea typeface="Agbalumo"/>
                <a:cs typeface="Agbalumo"/>
                <a:sym typeface="Agbalumo"/>
              </a:rPr>
              <a:t>Kiểm tra và xử lý NaN</a:t>
            </a:r>
          </a:p>
        </p:txBody>
      </p:sp>
      <p:sp>
        <p:nvSpPr>
          <p:cNvPr id="5" name="Freeform 5"/>
          <p:cNvSpPr/>
          <p:nvPr/>
        </p:nvSpPr>
        <p:spPr>
          <a:xfrm rot="-7004280">
            <a:off x="-310402" y="-570785"/>
            <a:ext cx="1886615" cy="2165412"/>
          </a:xfrm>
          <a:custGeom>
            <a:avLst/>
            <a:gdLst/>
            <a:ahLst/>
            <a:cxnLst/>
            <a:rect l="l" t="t" r="r" b="b"/>
            <a:pathLst>
              <a:path w="1886615" h="2165412">
                <a:moveTo>
                  <a:pt x="0" y="0"/>
                </a:moveTo>
                <a:lnTo>
                  <a:pt x="1886615" y="0"/>
                </a:lnTo>
                <a:lnTo>
                  <a:pt x="1886615" y="2165411"/>
                </a:lnTo>
                <a:lnTo>
                  <a:pt x="0" y="216541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7504857">
            <a:off x="4159151" y="7878286"/>
            <a:ext cx="794969" cy="912447"/>
          </a:xfrm>
          <a:custGeom>
            <a:avLst/>
            <a:gdLst/>
            <a:ahLst/>
            <a:cxnLst/>
            <a:rect l="l" t="t" r="r" b="b"/>
            <a:pathLst>
              <a:path w="794969" h="912447">
                <a:moveTo>
                  <a:pt x="0" y="0"/>
                </a:moveTo>
                <a:lnTo>
                  <a:pt x="794969" y="0"/>
                </a:lnTo>
                <a:lnTo>
                  <a:pt x="794969" y="912447"/>
                </a:lnTo>
                <a:lnTo>
                  <a:pt x="0" y="91244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2843207">
            <a:off x="-26239" y="9085349"/>
            <a:ext cx="1229452" cy="1411135"/>
          </a:xfrm>
          <a:custGeom>
            <a:avLst/>
            <a:gdLst/>
            <a:ahLst/>
            <a:cxnLst/>
            <a:rect l="l" t="t" r="r" b="b"/>
            <a:pathLst>
              <a:path w="1229452" h="1411135">
                <a:moveTo>
                  <a:pt x="0" y="0"/>
                </a:moveTo>
                <a:lnTo>
                  <a:pt x="1229452" y="0"/>
                </a:lnTo>
                <a:lnTo>
                  <a:pt x="1229452" y="1411136"/>
                </a:lnTo>
                <a:lnTo>
                  <a:pt x="0" y="14111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rot="431092">
            <a:off x="3494694" y="8818210"/>
            <a:ext cx="593829" cy="681583"/>
          </a:xfrm>
          <a:custGeom>
            <a:avLst/>
            <a:gdLst/>
            <a:ahLst/>
            <a:cxnLst/>
            <a:rect l="l" t="t" r="r" b="b"/>
            <a:pathLst>
              <a:path w="593829" h="681583">
                <a:moveTo>
                  <a:pt x="0" y="0"/>
                </a:moveTo>
                <a:lnTo>
                  <a:pt x="593829" y="0"/>
                </a:lnTo>
                <a:lnTo>
                  <a:pt x="593829" y="681583"/>
                </a:lnTo>
                <a:lnTo>
                  <a:pt x="0" y="68158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rot="6046208">
            <a:off x="2424485" y="9144777"/>
            <a:ext cx="802081" cy="920610"/>
          </a:xfrm>
          <a:custGeom>
            <a:avLst/>
            <a:gdLst/>
            <a:ahLst/>
            <a:cxnLst/>
            <a:rect l="l" t="t" r="r" b="b"/>
            <a:pathLst>
              <a:path w="802081" h="920610">
                <a:moveTo>
                  <a:pt x="0" y="0"/>
                </a:moveTo>
                <a:lnTo>
                  <a:pt x="802081" y="0"/>
                </a:lnTo>
                <a:lnTo>
                  <a:pt x="802081" y="920610"/>
                </a:lnTo>
                <a:lnTo>
                  <a:pt x="0" y="92061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 rot="-7504857">
            <a:off x="1361688" y="8472076"/>
            <a:ext cx="991313" cy="1137806"/>
          </a:xfrm>
          <a:custGeom>
            <a:avLst/>
            <a:gdLst/>
            <a:ahLst/>
            <a:cxnLst/>
            <a:rect l="l" t="t" r="r" b="b"/>
            <a:pathLst>
              <a:path w="991313" h="1137806">
                <a:moveTo>
                  <a:pt x="0" y="0"/>
                </a:moveTo>
                <a:lnTo>
                  <a:pt x="991314" y="0"/>
                </a:lnTo>
                <a:lnTo>
                  <a:pt x="991314" y="1137806"/>
                </a:lnTo>
                <a:lnTo>
                  <a:pt x="0" y="113780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10203035" y="6172200"/>
            <a:ext cx="12237323" cy="8229600"/>
          </a:xfrm>
          <a:custGeom>
            <a:avLst/>
            <a:gdLst/>
            <a:ahLst/>
            <a:cxnLst/>
            <a:rect l="l" t="t" r="r" b="b"/>
            <a:pathLst>
              <a:path w="12237323" h="8229600">
                <a:moveTo>
                  <a:pt x="0" y="0"/>
                </a:moveTo>
                <a:lnTo>
                  <a:pt x="12237323" y="0"/>
                </a:lnTo>
                <a:lnTo>
                  <a:pt x="1223732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A32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3853288"/>
            <a:ext cx="16651799" cy="2580423"/>
            <a:chOff x="0" y="0"/>
            <a:chExt cx="2785497" cy="43165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785497" cy="431651"/>
            </a:xfrm>
            <a:custGeom>
              <a:avLst/>
              <a:gdLst/>
              <a:ahLst/>
              <a:cxnLst/>
              <a:rect l="l" t="t" r="r" b="b"/>
              <a:pathLst>
                <a:path w="2785497" h="431651">
                  <a:moveTo>
                    <a:pt x="0" y="0"/>
                  </a:moveTo>
                  <a:lnTo>
                    <a:pt x="2785497" y="0"/>
                  </a:lnTo>
                  <a:lnTo>
                    <a:pt x="2785497" y="431651"/>
                  </a:lnTo>
                  <a:lnTo>
                    <a:pt x="0" y="431651"/>
                  </a:lnTo>
                  <a:close/>
                </a:path>
              </a:pathLst>
            </a:custGeom>
            <a:blipFill>
              <a:blip r:embed="rId2"/>
              <a:stretch>
                <a:fillRect t="-1221" b="-1221"/>
              </a:stretch>
            </a:blipFill>
          </p:spPr>
        </p:sp>
      </p:grpSp>
      <p:sp>
        <p:nvSpPr>
          <p:cNvPr id="4" name="TextBox 4"/>
          <p:cNvSpPr txBox="1"/>
          <p:nvPr/>
        </p:nvSpPr>
        <p:spPr>
          <a:xfrm>
            <a:off x="1623326" y="6372"/>
            <a:ext cx="14698371" cy="34797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999"/>
              </a:lnSpc>
            </a:pPr>
            <a:r>
              <a:rPr lang="en-US" sz="9999">
                <a:solidFill>
                  <a:srgbClr val="CEBFAF"/>
                </a:solidFill>
                <a:latin typeface="Agbalumo"/>
                <a:ea typeface="Agbalumo"/>
                <a:cs typeface="Agbalumo"/>
                <a:sym typeface="Agbalumo"/>
              </a:rPr>
              <a:t>Chia dữ liệu thành tập huấn luyện và kiểm tra</a:t>
            </a:r>
          </a:p>
        </p:txBody>
      </p:sp>
      <p:sp>
        <p:nvSpPr>
          <p:cNvPr id="5" name="Freeform 5"/>
          <p:cNvSpPr/>
          <p:nvPr/>
        </p:nvSpPr>
        <p:spPr>
          <a:xfrm rot="-7004280">
            <a:off x="-310402" y="-570785"/>
            <a:ext cx="1886615" cy="2165412"/>
          </a:xfrm>
          <a:custGeom>
            <a:avLst/>
            <a:gdLst/>
            <a:ahLst/>
            <a:cxnLst/>
            <a:rect l="l" t="t" r="r" b="b"/>
            <a:pathLst>
              <a:path w="1886615" h="2165412">
                <a:moveTo>
                  <a:pt x="0" y="0"/>
                </a:moveTo>
                <a:lnTo>
                  <a:pt x="1886615" y="0"/>
                </a:lnTo>
                <a:lnTo>
                  <a:pt x="1886615" y="2165411"/>
                </a:lnTo>
                <a:lnTo>
                  <a:pt x="0" y="216541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7504857">
            <a:off x="4159151" y="7878286"/>
            <a:ext cx="794969" cy="912447"/>
          </a:xfrm>
          <a:custGeom>
            <a:avLst/>
            <a:gdLst/>
            <a:ahLst/>
            <a:cxnLst/>
            <a:rect l="l" t="t" r="r" b="b"/>
            <a:pathLst>
              <a:path w="794969" h="912447">
                <a:moveTo>
                  <a:pt x="0" y="0"/>
                </a:moveTo>
                <a:lnTo>
                  <a:pt x="794969" y="0"/>
                </a:lnTo>
                <a:lnTo>
                  <a:pt x="794969" y="912447"/>
                </a:lnTo>
                <a:lnTo>
                  <a:pt x="0" y="91244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2843207">
            <a:off x="-26239" y="9085349"/>
            <a:ext cx="1229452" cy="1411135"/>
          </a:xfrm>
          <a:custGeom>
            <a:avLst/>
            <a:gdLst/>
            <a:ahLst/>
            <a:cxnLst/>
            <a:rect l="l" t="t" r="r" b="b"/>
            <a:pathLst>
              <a:path w="1229452" h="1411135">
                <a:moveTo>
                  <a:pt x="0" y="0"/>
                </a:moveTo>
                <a:lnTo>
                  <a:pt x="1229452" y="0"/>
                </a:lnTo>
                <a:lnTo>
                  <a:pt x="1229452" y="1411136"/>
                </a:lnTo>
                <a:lnTo>
                  <a:pt x="0" y="14111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rot="431092">
            <a:off x="3494694" y="8818210"/>
            <a:ext cx="593829" cy="681583"/>
          </a:xfrm>
          <a:custGeom>
            <a:avLst/>
            <a:gdLst/>
            <a:ahLst/>
            <a:cxnLst/>
            <a:rect l="l" t="t" r="r" b="b"/>
            <a:pathLst>
              <a:path w="593829" h="681583">
                <a:moveTo>
                  <a:pt x="0" y="0"/>
                </a:moveTo>
                <a:lnTo>
                  <a:pt x="593829" y="0"/>
                </a:lnTo>
                <a:lnTo>
                  <a:pt x="593829" y="681583"/>
                </a:lnTo>
                <a:lnTo>
                  <a:pt x="0" y="68158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rot="6046208">
            <a:off x="2424485" y="9144777"/>
            <a:ext cx="802081" cy="920610"/>
          </a:xfrm>
          <a:custGeom>
            <a:avLst/>
            <a:gdLst/>
            <a:ahLst/>
            <a:cxnLst/>
            <a:rect l="l" t="t" r="r" b="b"/>
            <a:pathLst>
              <a:path w="802081" h="920610">
                <a:moveTo>
                  <a:pt x="0" y="0"/>
                </a:moveTo>
                <a:lnTo>
                  <a:pt x="802081" y="0"/>
                </a:lnTo>
                <a:lnTo>
                  <a:pt x="802081" y="920610"/>
                </a:lnTo>
                <a:lnTo>
                  <a:pt x="0" y="92061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 rot="-7504857">
            <a:off x="1361688" y="8472076"/>
            <a:ext cx="991313" cy="1137806"/>
          </a:xfrm>
          <a:custGeom>
            <a:avLst/>
            <a:gdLst/>
            <a:ahLst/>
            <a:cxnLst/>
            <a:rect l="l" t="t" r="r" b="b"/>
            <a:pathLst>
              <a:path w="991313" h="1137806">
                <a:moveTo>
                  <a:pt x="0" y="0"/>
                </a:moveTo>
                <a:lnTo>
                  <a:pt x="991314" y="0"/>
                </a:lnTo>
                <a:lnTo>
                  <a:pt x="991314" y="1137806"/>
                </a:lnTo>
                <a:lnTo>
                  <a:pt x="0" y="113780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10203035" y="6172200"/>
            <a:ext cx="12237323" cy="8229600"/>
          </a:xfrm>
          <a:custGeom>
            <a:avLst/>
            <a:gdLst/>
            <a:ahLst/>
            <a:cxnLst/>
            <a:rect l="l" t="t" r="r" b="b"/>
            <a:pathLst>
              <a:path w="12237323" h="8229600">
                <a:moveTo>
                  <a:pt x="0" y="0"/>
                </a:moveTo>
                <a:lnTo>
                  <a:pt x="12237323" y="0"/>
                </a:lnTo>
                <a:lnTo>
                  <a:pt x="1223732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1028700" y="6810580"/>
            <a:ext cx="11301259" cy="1596303"/>
          </a:xfrm>
          <a:custGeom>
            <a:avLst/>
            <a:gdLst/>
            <a:ahLst/>
            <a:cxnLst/>
            <a:rect l="l" t="t" r="r" b="b"/>
            <a:pathLst>
              <a:path w="11301259" h="1596303">
                <a:moveTo>
                  <a:pt x="0" y="0"/>
                </a:moveTo>
                <a:lnTo>
                  <a:pt x="11301259" y="0"/>
                </a:lnTo>
                <a:lnTo>
                  <a:pt x="11301259" y="1596302"/>
                </a:lnTo>
                <a:lnTo>
                  <a:pt x="0" y="159630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 rot="-4512960" flipH="1">
            <a:off x="10519581" y="5574790"/>
            <a:ext cx="1747742" cy="1194820"/>
          </a:xfrm>
          <a:custGeom>
            <a:avLst/>
            <a:gdLst/>
            <a:ahLst/>
            <a:cxnLst/>
            <a:rect l="l" t="t" r="r" b="b"/>
            <a:pathLst>
              <a:path w="1747742" h="1194820">
                <a:moveTo>
                  <a:pt x="1747742" y="0"/>
                </a:moveTo>
                <a:lnTo>
                  <a:pt x="0" y="0"/>
                </a:lnTo>
                <a:lnTo>
                  <a:pt x="0" y="1194820"/>
                </a:lnTo>
                <a:lnTo>
                  <a:pt x="1747742" y="1194820"/>
                </a:lnTo>
                <a:lnTo>
                  <a:pt x="1747742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A32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90012" y="-147842"/>
            <a:ext cx="8140554" cy="6760471"/>
            <a:chOff x="0" y="0"/>
            <a:chExt cx="1261185" cy="104737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61185" cy="1047374"/>
            </a:xfrm>
            <a:custGeom>
              <a:avLst/>
              <a:gdLst/>
              <a:ahLst/>
              <a:cxnLst/>
              <a:rect l="l" t="t" r="r" b="b"/>
              <a:pathLst>
                <a:path w="1261185" h="1047374">
                  <a:moveTo>
                    <a:pt x="0" y="0"/>
                  </a:moveTo>
                  <a:lnTo>
                    <a:pt x="1261185" y="0"/>
                  </a:lnTo>
                  <a:lnTo>
                    <a:pt x="1261185" y="1047374"/>
                  </a:lnTo>
                  <a:lnTo>
                    <a:pt x="0" y="1047374"/>
                  </a:lnTo>
                  <a:close/>
                </a:path>
              </a:pathLst>
            </a:custGeom>
            <a:blipFill>
              <a:blip r:embed="rId2"/>
              <a:stretch>
                <a:fillRect l="-12324" r="-12324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-266179" y="6188988"/>
            <a:ext cx="18906917" cy="4098012"/>
            <a:chOff x="0" y="0"/>
            <a:chExt cx="5121819" cy="111013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121819" cy="1110137"/>
            </a:xfrm>
            <a:custGeom>
              <a:avLst/>
              <a:gdLst/>
              <a:ahLst/>
              <a:cxnLst/>
              <a:rect l="l" t="t" r="r" b="b"/>
              <a:pathLst>
                <a:path w="5121819" h="1110137">
                  <a:moveTo>
                    <a:pt x="0" y="0"/>
                  </a:moveTo>
                  <a:lnTo>
                    <a:pt x="5121819" y="0"/>
                  </a:lnTo>
                  <a:lnTo>
                    <a:pt x="5121819" y="1110137"/>
                  </a:lnTo>
                  <a:lnTo>
                    <a:pt x="0" y="1110137"/>
                  </a:lnTo>
                  <a:close/>
                </a:path>
              </a:pathLst>
            </a:custGeom>
            <a:solidFill>
              <a:srgbClr val="CEBFA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5121819" cy="11482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97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409357" y="6612629"/>
            <a:ext cx="17555846" cy="3012821"/>
            <a:chOff x="0" y="0"/>
            <a:chExt cx="2719860" cy="46676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719860" cy="466765"/>
            </a:xfrm>
            <a:custGeom>
              <a:avLst/>
              <a:gdLst/>
              <a:ahLst/>
              <a:cxnLst/>
              <a:rect l="l" t="t" r="r" b="b"/>
              <a:pathLst>
                <a:path w="2719860" h="466765">
                  <a:moveTo>
                    <a:pt x="0" y="0"/>
                  </a:moveTo>
                  <a:lnTo>
                    <a:pt x="2719860" y="0"/>
                  </a:lnTo>
                  <a:lnTo>
                    <a:pt x="2719860" y="466765"/>
                  </a:lnTo>
                  <a:lnTo>
                    <a:pt x="0" y="466765"/>
                  </a:lnTo>
                  <a:close/>
                </a:path>
              </a:pathLst>
            </a:custGeom>
            <a:blipFill>
              <a:blip r:embed="rId3"/>
              <a:stretch>
                <a:fillRect t="-986" b="-986"/>
              </a:stretch>
            </a:blipFill>
          </p:spPr>
        </p:sp>
      </p:grpSp>
      <p:sp>
        <p:nvSpPr>
          <p:cNvPr id="9" name="TextBox 9"/>
          <p:cNvSpPr txBox="1"/>
          <p:nvPr/>
        </p:nvSpPr>
        <p:spPr>
          <a:xfrm>
            <a:off x="1212978" y="730174"/>
            <a:ext cx="6892849" cy="63975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99"/>
              </a:lnSpc>
            </a:pPr>
            <a:r>
              <a:rPr lang="en-US" sz="9999">
                <a:solidFill>
                  <a:srgbClr val="CEBFAF"/>
                </a:solidFill>
                <a:latin typeface="Agbalumo"/>
                <a:ea typeface="Agbalumo"/>
                <a:cs typeface="Agbalumo"/>
                <a:sym typeface="Agbalumo"/>
              </a:rPr>
              <a:t>Huấn luyện Mô hình Hồi quy Tuyến tính</a:t>
            </a:r>
          </a:p>
          <a:p>
            <a:pPr algn="ctr">
              <a:lnSpc>
                <a:spcPts val="9999"/>
              </a:lnSpc>
            </a:pPr>
            <a:endParaRPr lang="en-US" sz="9999">
              <a:solidFill>
                <a:srgbClr val="CEBFAF"/>
              </a:solidFill>
              <a:latin typeface="Agbalumo"/>
              <a:ea typeface="Agbalumo"/>
              <a:cs typeface="Agbalumo"/>
              <a:sym typeface="Agbalumo"/>
            </a:endParaRPr>
          </a:p>
        </p:txBody>
      </p:sp>
      <p:sp>
        <p:nvSpPr>
          <p:cNvPr id="10" name="Freeform 10"/>
          <p:cNvSpPr/>
          <p:nvPr/>
        </p:nvSpPr>
        <p:spPr>
          <a:xfrm rot="-302008">
            <a:off x="8029690" y="4185704"/>
            <a:ext cx="1278101" cy="1466974"/>
          </a:xfrm>
          <a:custGeom>
            <a:avLst/>
            <a:gdLst/>
            <a:ahLst/>
            <a:cxnLst/>
            <a:rect l="l" t="t" r="r" b="b"/>
            <a:pathLst>
              <a:path w="1278101" h="1466974">
                <a:moveTo>
                  <a:pt x="0" y="0"/>
                </a:moveTo>
                <a:lnTo>
                  <a:pt x="1278101" y="0"/>
                </a:lnTo>
                <a:lnTo>
                  <a:pt x="1278101" y="1466974"/>
                </a:lnTo>
                <a:lnTo>
                  <a:pt x="0" y="146697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 rot="-8009465">
            <a:off x="238974" y="502165"/>
            <a:ext cx="917487" cy="1053070"/>
          </a:xfrm>
          <a:custGeom>
            <a:avLst/>
            <a:gdLst/>
            <a:ahLst/>
            <a:cxnLst/>
            <a:rect l="l" t="t" r="r" b="b"/>
            <a:pathLst>
              <a:path w="917487" h="1053070">
                <a:moveTo>
                  <a:pt x="0" y="0"/>
                </a:moveTo>
                <a:lnTo>
                  <a:pt x="917487" y="0"/>
                </a:lnTo>
                <a:lnTo>
                  <a:pt x="917487" y="1053070"/>
                </a:lnTo>
                <a:lnTo>
                  <a:pt x="0" y="105307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A32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61470" y="1789103"/>
            <a:ext cx="13101530" cy="8073818"/>
          </a:xfrm>
          <a:custGeom>
            <a:avLst/>
            <a:gdLst/>
            <a:ahLst/>
            <a:cxnLst/>
            <a:rect l="l" t="t" r="r" b="b"/>
            <a:pathLst>
              <a:path w="13101530" h="8073818">
                <a:moveTo>
                  <a:pt x="0" y="0"/>
                </a:moveTo>
                <a:lnTo>
                  <a:pt x="13101530" y="0"/>
                </a:lnTo>
                <a:lnTo>
                  <a:pt x="13101530" y="8073818"/>
                </a:lnTo>
                <a:lnTo>
                  <a:pt x="0" y="807381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1290456">
            <a:off x="16420646" y="93642"/>
            <a:ext cx="3401371" cy="2997458"/>
          </a:xfrm>
          <a:custGeom>
            <a:avLst/>
            <a:gdLst/>
            <a:ahLst/>
            <a:cxnLst/>
            <a:rect l="l" t="t" r="r" b="b"/>
            <a:pathLst>
              <a:path w="3401371" h="2997458">
                <a:moveTo>
                  <a:pt x="0" y="0"/>
                </a:moveTo>
                <a:lnTo>
                  <a:pt x="3401371" y="0"/>
                </a:lnTo>
                <a:lnTo>
                  <a:pt x="3401371" y="2997458"/>
                </a:lnTo>
                <a:lnTo>
                  <a:pt x="0" y="29974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594549" flipH="1">
            <a:off x="15662663" y="7583535"/>
            <a:ext cx="2577685" cy="2702685"/>
          </a:xfrm>
          <a:custGeom>
            <a:avLst/>
            <a:gdLst/>
            <a:ahLst/>
            <a:cxnLst/>
            <a:rect l="l" t="t" r="r" b="b"/>
            <a:pathLst>
              <a:path w="2577685" h="2702685">
                <a:moveTo>
                  <a:pt x="2577686" y="0"/>
                </a:moveTo>
                <a:lnTo>
                  <a:pt x="0" y="0"/>
                </a:lnTo>
                <a:lnTo>
                  <a:pt x="0" y="2702684"/>
                </a:lnTo>
                <a:lnTo>
                  <a:pt x="2577686" y="2702684"/>
                </a:lnTo>
                <a:lnTo>
                  <a:pt x="2577686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-8997406">
            <a:off x="16032866" y="1260583"/>
            <a:ext cx="482581" cy="553895"/>
          </a:xfrm>
          <a:custGeom>
            <a:avLst/>
            <a:gdLst/>
            <a:ahLst/>
            <a:cxnLst/>
            <a:rect l="l" t="t" r="r" b="b"/>
            <a:pathLst>
              <a:path w="482581" h="553895">
                <a:moveTo>
                  <a:pt x="0" y="0"/>
                </a:moveTo>
                <a:lnTo>
                  <a:pt x="482581" y="0"/>
                </a:lnTo>
                <a:lnTo>
                  <a:pt x="482581" y="553894"/>
                </a:lnTo>
                <a:lnTo>
                  <a:pt x="0" y="55389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175104">
            <a:off x="16881916" y="5618914"/>
            <a:ext cx="717952" cy="824048"/>
          </a:xfrm>
          <a:custGeom>
            <a:avLst/>
            <a:gdLst/>
            <a:ahLst/>
            <a:cxnLst/>
            <a:rect l="l" t="t" r="r" b="b"/>
            <a:pathLst>
              <a:path w="717952" h="824048">
                <a:moveTo>
                  <a:pt x="0" y="0"/>
                </a:moveTo>
                <a:lnTo>
                  <a:pt x="717952" y="0"/>
                </a:lnTo>
                <a:lnTo>
                  <a:pt x="717952" y="824048"/>
                </a:lnTo>
                <a:lnTo>
                  <a:pt x="0" y="82404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-8466993">
            <a:off x="17007413" y="4833305"/>
            <a:ext cx="482581" cy="553895"/>
          </a:xfrm>
          <a:custGeom>
            <a:avLst/>
            <a:gdLst/>
            <a:ahLst/>
            <a:cxnLst/>
            <a:rect l="l" t="t" r="r" b="b"/>
            <a:pathLst>
              <a:path w="482581" h="553895">
                <a:moveTo>
                  <a:pt x="0" y="0"/>
                </a:moveTo>
                <a:lnTo>
                  <a:pt x="482581" y="0"/>
                </a:lnTo>
                <a:lnTo>
                  <a:pt x="482581" y="553894"/>
                </a:lnTo>
                <a:lnTo>
                  <a:pt x="0" y="55389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rot="1655347">
            <a:off x="16934855" y="6614400"/>
            <a:ext cx="482581" cy="553895"/>
          </a:xfrm>
          <a:custGeom>
            <a:avLst/>
            <a:gdLst/>
            <a:ahLst/>
            <a:cxnLst/>
            <a:rect l="l" t="t" r="r" b="b"/>
            <a:pathLst>
              <a:path w="482581" h="553895">
                <a:moveTo>
                  <a:pt x="0" y="0"/>
                </a:moveTo>
                <a:lnTo>
                  <a:pt x="482581" y="0"/>
                </a:lnTo>
                <a:lnTo>
                  <a:pt x="482581" y="553895"/>
                </a:lnTo>
                <a:lnTo>
                  <a:pt x="0" y="55389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rot="5909383">
            <a:off x="16710216" y="4244173"/>
            <a:ext cx="482581" cy="553895"/>
          </a:xfrm>
          <a:custGeom>
            <a:avLst/>
            <a:gdLst/>
            <a:ahLst/>
            <a:cxnLst/>
            <a:rect l="l" t="t" r="r" b="b"/>
            <a:pathLst>
              <a:path w="482581" h="553895">
                <a:moveTo>
                  <a:pt x="0" y="0"/>
                </a:moveTo>
                <a:lnTo>
                  <a:pt x="482581" y="0"/>
                </a:lnTo>
                <a:lnTo>
                  <a:pt x="482581" y="553894"/>
                </a:lnTo>
                <a:lnTo>
                  <a:pt x="0" y="55389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9113000" y="2611816"/>
            <a:ext cx="6923823" cy="4636735"/>
            <a:chOff x="0" y="0"/>
            <a:chExt cx="9231764" cy="6182314"/>
          </a:xfrm>
        </p:grpSpPr>
        <p:grpSp>
          <p:nvGrpSpPr>
            <p:cNvPr id="11" name="Group 11"/>
            <p:cNvGrpSpPr/>
            <p:nvPr/>
          </p:nvGrpSpPr>
          <p:grpSpPr>
            <a:xfrm>
              <a:off x="0" y="0"/>
              <a:ext cx="9231764" cy="6182314"/>
              <a:chOff x="0" y="0"/>
              <a:chExt cx="1875640" cy="1256076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1875640" cy="1256076"/>
              </a:xfrm>
              <a:custGeom>
                <a:avLst/>
                <a:gdLst/>
                <a:ahLst/>
                <a:cxnLst/>
                <a:rect l="l" t="t" r="r" b="b"/>
                <a:pathLst>
                  <a:path w="1875640" h="1256076">
                    <a:moveTo>
                      <a:pt x="0" y="0"/>
                    </a:moveTo>
                    <a:lnTo>
                      <a:pt x="1875640" y="0"/>
                    </a:lnTo>
                    <a:lnTo>
                      <a:pt x="1875640" y="1256076"/>
                    </a:lnTo>
                    <a:lnTo>
                      <a:pt x="0" y="1256076"/>
                    </a:lnTo>
                    <a:close/>
                  </a:path>
                </a:pathLst>
              </a:custGeom>
              <a:solidFill>
                <a:srgbClr val="CEBFAF"/>
              </a:solidFill>
            </p:spPr>
          </p:sp>
          <p:sp>
            <p:nvSpPr>
              <p:cNvPr id="13" name="TextBox 13"/>
              <p:cNvSpPr txBox="1"/>
              <p:nvPr/>
            </p:nvSpPr>
            <p:spPr>
              <a:xfrm>
                <a:off x="0" y="-38100"/>
                <a:ext cx="1875640" cy="129417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397"/>
                  </a:lnSpc>
                </a:pPr>
                <a:endParaRPr/>
              </a:p>
            </p:txBody>
          </p:sp>
        </p:grpSp>
        <p:sp>
          <p:nvSpPr>
            <p:cNvPr id="14" name="Freeform 14"/>
            <p:cNvSpPr/>
            <p:nvPr/>
          </p:nvSpPr>
          <p:spPr>
            <a:xfrm>
              <a:off x="251651" y="141041"/>
              <a:ext cx="8741084" cy="5900232"/>
            </a:xfrm>
            <a:custGeom>
              <a:avLst/>
              <a:gdLst/>
              <a:ahLst/>
              <a:cxnLst/>
              <a:rect l="l" t="t" r="r" b="b"/>
              <a:pathLst>
                <a:path w="8741084" h="5900232">
                  <a:moveTo>
                    <a:pt x="0" y="0"/>
                  </a:moveTo>
                  <a:lnTo>
                    <a:pt x="8741084" y="0"/>
                  </a:lnTo>
                  <a:lnTo>
                    <a:pt x="8741084" y="5900232"/>
                  </a:lnTo>
                  <a:lnTo>
                    <a:pt x="0" y="590023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/>
              </a:stretch>
            </a:blipFill>
          </p:spPr>
        </p:sp>
      </p:grpSp>
      <p:sp>
        <p:nvSpPr>
          <p:cNvPr id="15" name="Freeform 15"/>
          <p:cNvSpPr/>
          <p:nvPr/>
        </p:nvSpPr>
        <p:spPr>
          <a:xfrm rot="2480251">
            <a:off x="15838090" y="3139314"/>
            <a:ext cx="482581" cy="553895"/>
          </a:xfrm>
          <a:custGeom>
            <a:avLst/>
            <a:gdLst/>
            <a:ahLst/>
            <a:cxnLst/>
            <a:rect l="l" t="t" r="r" b="b"/>
            <a:pathLst>
              <a:path w="482581" h="553895">
                <a:moveTo>
                  <a:pt x="0" y="0"/>
                </a:moveTo>
                <a:lnTo>
                  <a:pt x="482580" y="0"/>
                </a:lnTo>
                <a:lnTo>
                  <a:pt x="482580" y="553895"/>
                </a:lnTo>
                <a:lnTo>
                  <a:pt x="0" y="55389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 rot="-4743371">
            <a:off x="16155808" y="3638255"/>
            <a:ext cx="482581" cy="553895"/>
          </a:xfrm>
          <a:custGeom>
            <a:avLst/>
            <a:gdLst/>
            <a:ahLst/>
            <a:cxnLst/>
            <a:rect l="l" t="t" r="r" b="b"/>
            <a:pathLst>
              <a:path w="482581" h="553895">
                <a:moveTo>
                  <a:pt x="0" y="0"/>
                </a:moveTo>
                <a:lnTo>
                  <a:pt x="482581" y="0"/>
                </a:lnTo>
                <a:lnTo>
                  <a:pt x="482581" y="553895"/>
                </a:lnTo>
                <a:lnTo>
                  <a:pt x="0" y="55389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 rot="10772140">
            <a:off x="15722191" y="2061487"/>
            <a:ext cx="717952" cy="824048"/>
          </a:xfrm>
          <a:custGeom>
            <a:avLst/>
            <a:gdLst/>
            <a:ahLst/>
            <a:cxnLst/>
            <a:rect l="l" t="t" r="r" b="b"/>
            <a:pathLst>
              <a:path w="717952" h="824048">
                <a:moveTo>
                  <a:pt x="0" y="0"/>
                </a:moveTo>
                <a:lnTo>
                  <a:pt x="717952" y="0"/>
                </a:lnTo>
                <a:lnTo>
                  <a:pt x="717952" y="824048"/>
                </a:lnTo>
                <a:lnTo>
                  <a:pt x="0" y="82404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 rot="9620871" flipH="1" flipV="1">
            <a:off x="12827765" y="7328059"/>
            <a:ext cx="2945893" cy="2013920"/>
          </a:xfrm>
          <a:custGeom>
            <a:avLst/>
            <a:gdLst/>
            <a:ahLst/>
            <a:cxnLst/>
            <a:rect l="l" t="t" r="r" b="b"/>
            <a:pathLst>
              <a:path w="2945893" h="2013920">
                <a:moveTo>
                  <a:pt x="2945893" y="2013919"/>
                </a:moveTo>
                <a:lnTo>
                  <a:pt x="0" y="2013919"/>
                </a:lnTo>
                <a:lnTo>
                  <a:pt x="0" y="0"/>
                </a:lnTo>
                <a:lnTo>
                  <a:pt x="2945893" y="0"/>
                </a:lnTo>
                <a:lnTo>
                  <a:pt x="2945893" y="2013919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9" name="TextBox 19"/>
          <p:cNvSpPr txBox="1"/>
          <p:nvPr/>
        </p:nvSpPr>
        <p:spPr>
          <a:xfrm>
            <a:off x="931793" y="458797"/>
            <a:ext cx="11643118" cy="13303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99"/>
              </a:lnSpc>
            </a:pPr>
            <a:r>
              <a:rPr lang="en-US" sz="9999">
                <a:solidFill>
                  <a:srgbClr val="CEBFAF"/>
                </a:solidFill>
                <a:latin typeface="Agbalumo"/>
                <a:ea typeface="Agbalumo"/>
                <a:cs typeface="Agbalumo"/>
                <a:sym typeface="Agbalumo"/>
              </a:rPr>
              <a:t>Đánh giá mô hình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A32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188475" y="789500"/>
            <a:ext cx="11438629" cy="8965025"/>
          </a:xfrm>
          <a:custGeom>
            <a:avLst/>
            <a:gdLst/>
            <a:ahLst/>
            <a:cxnLst/>
            <a:rect l="l" t="t" r="r" b="b"/>
            <a:pathLst>
              <a:path w="11438629" h="8965025">
                <a:moveTo>
                  <a:pt x="0" y="0"/>
                </a:moveTo>
                <a:lnTo>
                  <a:pt x="11438629" y="0"/>
                </a:lnTo>
                <a:lnTo>
                  <a:pt x="11438629" y="8965025"/>
                </a:lnTo>
                <a:lnTo>
                  <a:pt x="0" y="89650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639848" y="2385248"/>
            <a:ext cx="4978382" cy="25971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99"/>
              </a:lnSpc>
            </a:pPr>
            <a:r>
              <a:rPr lang="en-US" sz="9999">
                <a:solidFill>
                  <a:srgbClr val="CEBFAF"/>
                </a:solidFill>
                <a:latin typeface="Agbalumo"/>
                <a:ea typeface="Agbalumo"/>
                <a:cs typeface="Agbalumo"/>
                <a:sym typeface="Agbalumo"/>
              </a:rPr>
              <a:t>Dự đoán giá</a:t>
            </a:r>
          </a:p>
        </p:txBody>
      </p:sp>
      <p:grpSp>
        <p:nvGrpSpPr>
          <p:cNvPr id="4" name="Group 4"/>
          <p:cNvGrpSpPr/>
          <p:nvPr/>
        </p:nvGrpSpPr>
        <p:grpSpPr>
          <a:xfrm rot="-5400000">
            <a:off x="1331352" y="3463040"/>
            <a:ext cx="9410179" cy="251026"/>
            <a:chOff x="0" y="0"/>
            <a:chExt cx="2549185" cy="6800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549185" cy="68002"/>
            </a:xfrm>
            <a:custGeom>
              <a:avLst/>
              <a:gdLst/>
              <a:ahLst/>
              <a:cxnLst/>
              <a:rect l="l" t="t" r="r" b="b"/>
              <a:pathLst>
                <a:path w="2549185" h="68002">
                  <a:moveTo>
                    <a:pt x="0" y="0"/>
                  </a:moveTo>
                  <a:lnTo>
                    <a:pt x="2549185" y="0"/>
                  </a:lnTo>
                  <a:lnTo>
                    <a:pt x="2549185" y="68002"/>
                  </a:lnTo>
                  <a:lnTo>
                    <a:pt x="0" y="68002"/>
                  </a:lnTo>
                  <a:close/>
                </a:path>
              </a:pathLst>
            </a:custGeom>
            <a:solidFill>
              <a:srgbClr val="CEBFA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2549185" cy="1061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97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-200169" y="6612629"/>
            <a:ext cx="6388644" cy="3811358"/>
            <a:chOff x="0" y="0"/>
            <a:chExt cx="989768" cy="590479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989768" cy="590479"/>
            </a:xfrm>
            <a:custGeom>
              <a:avLst/>
              <a:gdLst/>
              <a:ahLst/>
              <a:cxnLst/>
              <a:rect l="l" t="t" r="r" b="b"/>
              <a:pathLst>
                <a:path w="989768" h="590479">
                  <a:moveTo>
                    <a:pt x="0" y="0"/>
                  </a:moveTo>
                  <a:lnTo>
                    <a:pt x="989768" y="0"/>
                  </a:lnTo>
                  <a:lnTo>
                    <a:pt x="989768" y="590479"/>
                  </a:lnTo>
                  <a:lnTo>
                    <a:pt x="0" y="590479"/>
                  </a:lnTo>
                  <a:close/>
                </a:path>
              </a:pathLst>
            </a:custGeom>
            <a:blipFill>
              <a:blip r:embed="rId3"/>
              <a:stretch>
                <a:fillRect t="-5838" b="-5838"/>
              </a:stretch>
            </a:blipFill>
          </p:spPr>
        </p:sp>
      </p:grpSp>
      <p:grpSp>
        <p:nvGrpSpPr>
          <p:cNvPr id="9" name="Group 9"/>
          <p:cNvGrpSpPr/>
          <p:nvPr/>
        </p:nvGrpSpPr>
        <p:grpSpPr>
          <a:xfrm>
            <a:off x="-1096135" y="558949"/>
            <a:ext cx="9410179" cy="230551"/>
            <a:chOff x="0" y="0"/>
            <a:chExt cx="2549185" cy="62455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549185" cy="62455"/>
            </a:xfrm>
            <a:custGeom>
              <a:avLst/>
              <a:gdLst/>
              <a:ahLst/>
              <a:cxnLst/>
              <a:rect l="l" t="t" r="r" b="b"/>
              <a:pathLst>
                <a:path w="2549185" h="62455">
                  <a:moveTo>
                    <a:pt x="0" y="0"/>
                  </a:moveTo>
                  <a:lnTo>
                    <a:pt x="2549185" y="0"/>
                  </a:lnTo>
                  <a:lnTo>
                    <a:pt x="2549185" y="62455"/>
                  </a:lnTo>
                  <a:lnTo>
                    <a:pt x="0" y="62455"/>
                  </a:lnTo>
                  <a:close/>
                </a:path>
              </a:pathLst>
            </a:custGeom>
            <a:solidFill>
              <a:srgbClr val="CEBFAF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2549185" cy="1005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97"/>
                </a:lnSpc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 rot="-6109292">
            <a:off x="4394455" y="4538526"/>
            <a:ext cx="1278101" cy="1466974"/>
          </a:xfrm>
          <a:custGeom>
            <a:avLst/>
            <a:gdLst/>
            <a:ahLst/>
            <a:cxnLst/>
            <a:rect l="l" t="t" r="r" b="b"/>
            <a:pathLst>
              <a:path w="1278101" h="1466974">
                <a:moveTo>
                  <a:pt x="0" y="0"/>
                </a:moveTo>
                <a:lnTo>
                  <a:pt x="1278101" y="0"/>
                </a:lnTo>
                <a:lnTo>
                  <a:pt x="1278101" y="1466974"/>
                </a:lnTo>
                <a:lnTo>
                  <a:pt x="0" y="146697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A32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1331352" y="3463040"/>
            <a:ext cx="9410179" cy="251026"/>
            <a:chOff x="0" y="0"/>
            <a:chExt cx="2549185" cy="6800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549185" cy="68002"/>
            </a:xfrm>
            <a:custGeom>
              <a:avLst/>
              <a:gdLst/>
              <a:ahLst/>
              <a:cxnLst/>
              <a:rect l="l" t="t" r="r" b="b"/>
              <a:pathLst>
                <a:path w="2549185" h="68002">
                  <a:moveTo>
                    <a:pt x="0" y="0"/>
                  </a:moveTo>
                  <a:lnTo>
                    <a:pt x="2549185" y="0"/>
                  </a:lnTo>
                  <a:lnTo>
                    <a:pt x="2549185" y="68002"/>
                  </a:lnTo>
                  <a:lnTo>
                    <a:pt x="0" y="68002"/>
                  </a:lnTo>
                  <a:close/>
                </a:path>
              </a:pathLst>
            </a:custGeom>
            <a:solidFill>
              <a:srgbClr val="CEBFA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549185" cy="1061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97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200169" y="6612629"/>
            <a:ext cx="6388644" cy="3811358"/>
            <a:chOff x="0" y="0"/>
            <a:chExt cx="989768" cy="59047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89768" cy="590479"/>
            </a:xfrm>
            <a:custGeom>
              <a:avLst/>
              <a:gdLst/>
              <a:ahLst/>
              <a:cxnLst/>
              <a:rect l="l" t="t" r="r" b="b"/>
              <a:pathLst>
                <a:path w="989768" h="590479">
                  <a:moveTo>
                    <a:pt x="0" y="0"/>
                  </a:moveTo>
                  <a:lnTo>
                    <a:pt x="989768" y="0"/>
                  </a:lnTo>
                  <a:lnTo>
                    <a:pt x="989768" y="590479"/>
                  </a:lnTo>
                  <a:lnTo>
                    <a:pt x="0" y="590479"/>
                  </a:lnTo>
                  <a:close/>
                </a:path>
              </a:pathLst>
            </a:custGeom>
            <a:blipFill>
              <a:blip r:embed="rId2"/>
              <a:stretch>
                <a:fillRect t="-5838" b="-5838"/>
              </a:stretch>
            </a:blipFill>
          </p:spPr>
        </p:sp>
      </p:grpSp>
      <p:grpSp>
        <p:nvGrpSpPr>
          <p:cNvPr id="7" name="Group 7"/>
          <p:cNvGrpSpPr/>
          <p:nvPr/>
        </p:nvGrpSpPr>
        <p:grpSpPr>
          <a:xfrm>
            <a:off x="-1096135" y="579424"/>
            <a:ext cx="20057334" cy="210076"/>
            <a:chOff x="0" y="0"/>
            <a:chExt cx="5433463" cy="56909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5433463" cy="56909"/>
            </a:xfrm>
            <a:custGeom>
              <a:avLst/>
              <a:gdLst/>
              <a:ahLst/>
              <a:cxnLst/>
              <a:rect l="l" t="t" r="r" b="b"/>
              <a:pathLst>
                <a:path w="5433463" h="56909">
                  <a:moveTo>
                    <a:pt x="0" y="0"/>
                  </a:moveTo>
                  <a:lnTo>
                    <a:pt x="5433463" y="0"/>
                  </a:lnTo>
                  <a:lnTo>
                    <a:pt x="5433463" y="56909"/>
                  </a:lnTo>
                  <a:lnTo>
                    <a:pt x="0" y="56909"/>
                  </a:lnTo>
                  <a:close/>
                </a:path>
              </a:pathLst>
            </a:custGeom>
            <a:solidFill>
              <a:srgbClr val="CEBFA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5433463" cy="9500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97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639848" y="2385248"/>
            <a:ext cx="4978382" cy="25971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99"/>
              </a:lnSpc>
            </a:pPr>
            <a:r>
              <a:rPr lang="en-US" sz="9999">
                <a:solidFill>
                  <a:srgbClr val="CEBFAF"/>
                </a:solidFill>
                <a:latin typeface="Agbalumo"/>
                <a:ea typeface="Agbalumo"/>
                <a:cs typeface="Agbalumo"/>
                <a:sym typeface="Agbalumo"/>
              </a:rPr>
              <a:t>Kết quả dự đoán</a:t>
            </a:r>
          </a:p>
        </p:txBody>
      </p:sp>
      <p:sp>
        <p:nvSpPr>
          <p:cNvPr id="11" name="Freeform 11"/>
          <p:cNvSpPr/>
          <p:nvPr/>
        </p:nvSpPr>
        <p:spPr>
          <a:xfrm>
            <a:off x="6727413" y="1028700"/>
            <a:ext cx="7578587" cy="8648886"/>
          </a:xfrm>
          <a:custGeom>
            <a:avLst/>
            <a:gdLst/>
            <a:ahLst/>
            <a:cxnLst/>
            <a:rect l="l" t="t" r="r" b="b"/>
            <a:pathLst>
              <a:path w="7578587" h="8648886">
                <a:moveTo>
                  <a:pt x="0" y="0"/>
                </a:moveTo>
                <a:lnTo>
                  <a:pt x="7578587" y="0"/>
                </a:lnTo>
                <a:lnTo>
                  <a:pt x="7578587" y="8648886"/>
                </a:lnTo>
                <a:lnTo>
                  <a:pt x="0" y="86488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 rot="-669874">
            <a:off x="15485868" y="5568906"/>
            <a:ext cx="2180097" cy="4688381"/>
          </a:xfrm>
          <a:custGeom>
            <a:avLst/>
            <a:gdLst/>
            <a:ahLst/>
            <a:cxnLst/>
            <a:rect l="l" t="t" r="r" b="b"/>
            <a:pathLst>
              <a:path w="2180097" h="4688381">
                <a:moveTo>
                  <a:pt x="0" y="0"/>
                </a:moveTo>
                <a:lnTo>
                  <a:pt x="2180097" y="0"/>
                </a:lnTo>
                <a:lnTo>
                  <a:pt x="2180097" y="4688381"/>
                </a:lnTo>
                <a:lnTo>
                  <a:pt x="0" y="468838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 rot="-302008">
            <a:off x="14929865" y="2854809"/>
            <a:ext cx="1278101" cy="1466974"/>
          </a:xfrm>
          <a:custGeom>
            <a:avLst/>
            <a:gdLst/>
            <a:ahLst/>
            <a:cxnLst/>
            <a:rect l="l" t="t" r="r" b="b"/>
            <a:pathLst>
              <a:path w="1278101" h="1466974">
                <a:moveTo>
                  <a:pt x="0" y="0"/>
                </a:moveTo>
                <a:lnTo>
                  <a:pt x="1278101" y="0"/>
                </a:lnTo>
                <a:lnTo>
                  <a:pt x="1278101" y="1466974"/>
                </a:lnTo>
                <a:lnTo>
                  <a:pt x="0" y="146697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 rot="-6109292">
            <a:off x="209798" y="1070975"/>
            <a:ext cx="1278101" cy="1466974"/>
          </a:xfrm>
          <a:custGeom>
            <a:avLst/>
            <a:gdLst/>
            <a:ahLst/>
            <a:cxnLst/>
            <a:rect l="l" t="t" r="r" b="b"/>
            <a:pathLst>
              <a:path w="1278101" h="1466974">
                <a:moveTo>
                  <a:pt x="0" y="0"/>
                </a:moveTo>
                <a:lnTo>
                  <a:pt x="1278101" y="0"/>
                </a:lnTo>
                <a:lnTo>
                  <a:pt x="1278101" y="1466974"/>
                </a:lnTo>
                <a:lnTo>
                  <a:pt x="0" y="146697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A32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1331352" y="3463040"/>
            <a:ext cx="9410179" cy="251026"/>
            <a:chOff x="0" y="0"/>
            <a:chExt cx="2549185" cy="6800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549185" cy="68002"/>
            </a:xfrm>
            <a:custGeom>
              <a:avLst/>
              <a:gdLst/>
              <a:ahLst/>
              <a:cxnLst/>
              <a:rect l="l" t="t" r="r" b="b"/>
              <a:pathLst>
                <a:path w="2549185" h="68002">
                  <a:moveTo>
                    <a:pt x="0" y="0"/>
                  </a:moveTo>
                  <a:lnTo>
                    <a:pt x="2549185" y="0"/>
                  </a:lnTo>
                  <a:lnTo>
                    <a:pt x="2549185" y="68002"/>
                  </a:lnTo>
                  <a:lnTo>
                    <a:pt x="0" y="68002"/>
                  </a:lnTo>
                  <a:close/>
                </a:path>
              </a:pathLst>
            </a:custGeom>
            <a:solidFill>
              <a:srgbClr val="CEBFA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549185" cy="1061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97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200169" y="6612629"/>
            <a:ext cx="6388644" cy="3811358"/>
            <a:chOff x="0" y="0"/>
            <a:chExt cx="989768" cy="59047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89768" cy="590479"/>
            </a:xfrm>
            <a:custGeom>
              <a:avLst/>
              <a:gdLst/>
              <a:ahLst/>
              <a:cxnLst/>
              <a:rect l="l" t="t" r="r" b="b"/>
              <a:pathLst>
                <a:path w="989768" h="590479">
                  <a:moveTo>
                    <a:pt x="0" y="0"/>
                  </a:moveTo>
                  <a:lnTo>
                    <a:pt x="989768" y="0"/>
                  </a:lnTo>
                  <a:lnTo>
                    <a:pt x="989768" y="590479"/>
                  </a:lnTo>
                  <a:lnTo>
                    <a:pt x="0" y="590479"/>
                  </a:lnTo>
                  <a:close/>
                </a:path>
              </a:pathLst>
            </a:custGeom>
            <a:blipFill>
              <a:blip r:embed="rId2"/>
              <a:stretch>
                <a:fillRect t="-5838" b="-5838"/>
              </a:stretch>
            </a:blipFill>
          </p:spPr>
        </p:sp>
      </p:grpSp>
      <p:grpSp>
        <p:nvGrpSpPr>
          <p:cNvPr id="7" name="Group 7"/>
          <p:cNvGrpSpPr/>
          <p:nvPr/>
        </p:nvGrpSpPr>
        <p:grpSpPr>
          <a:xfrm>
            <a:off x="-1096135" y="579424"/>
            <a:ext cx="20057334" cy="210076"/>
            <a:chOff x="0" y="0"/>
            <a:chExt cx="5433463" cy="56909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5433463" cy="56909"/>
            </a:xfrm>
            <a:custGeom>
              <a:avLst/>
              <a:gdLst/>
              <a:ahLst/>
              <a:cxnLst/>
              <a:rect l="l" t="t" r="r" b="b"/>
              <a:pathLst>
                <a:path w="5433463" h="56909">
                  <a:moveTo>
                    <a:pt x="0" y="0"/>
                  </a:moveTo>
                  <a:lnTo>
                    <a:pt x="5433463" y="0"/>
                  </a:lnTo>
                  <a:lnTo>
                    <a:pt x="5433463" y="56909"/>
                  </a:lnTo>
                  <a:lnTo>
                    <a:pt x="0" y="56909"/>
                  </a:lnTo>
                  <a:close/>
                </a:path>
              </a:pathLst>
            </a:custGeom>
            <a:solidFill>
              <a:srgbClr val="CEBFA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5433463" cy="9500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97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639848" y="2528575"/>
            <a:ext cx="4978382" cy="13303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99"/>
              </a:lnSpc>
            </a:pPr>
            <a:r>
              <a:rPr lang="en-US" sz="9999">
                <a:solidFill>
                  <a:srgbClr val="CEBFAF"/>
                </a:solidFill>
                <a:latin typeface="Agbalumo"/>
                <a:ea typeface="Agbalumo"/>
                <a:cs typeface="Agbalumo"/>
                <a:sym typeface="Agbalumo"/>
              </a:rPr>
              <a:t>Ưu điểm </a:t>
            </a:r>
          </a:p>
        </p:txBody>
      </p:sp>
      <p:sp>
        <p:nvSpPr>
          <p:cNvPr id="11" name="Freeform 11"/>
          <p:cNvSpPr/>
          <p:nvPr/>
        </p:nvSpPr>
        <p:spPr>
          <a:xfrm rot="-302008">
            <a:off x="14929865" y="2854809"/>
            <a:ext cx="1278101" cy="1466974"/>
          </a:xfrm>
          <a:custGeom>
            <a:avLst/>
            <a:gdLst/>
            <a:ahLst/>
            <a:cxnLst/>
            <a:rect l="l" t="t" r="r" b="b"/>
            <a:pathLst>
              <a:path w="1278101" h="1466974">
                <a:moveTo>
                  <a:pt x="0" y="0"/>
                </a:moveTo>
                <a:lnTo>
                  <a:pt x="1278101" y="0"/>
                </a:lnTo>
                <a:lnTo>
                  <a:pt x="1278101" y="1466974"/>
                </a:lnTo>
                <a:lnTo>
                  <a:pt x="0" y="146697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 rot="-6109292">
            <a:off x="209798" y="1070975"/>
            <a:ext cx="1278101" cy="1466974"/>
          </a:xfrm>
          <a:custGeom>
            <a:avLst/>
            <a:gdLst/>
            <a:ahLst/>
            <a:cxnLst/>
            <a:rect l="l" t="t" r="r" b="b"/>
            <a:pathLst>
              <a:path w="1278101" h="1466974">
                <a:moveTo>
                  <a:pt x="0" y="0"/>
                </a:moveTo>
                <a:lnTo>
                  <a:pt x="1278101" y="0"/>
                </a:lnTo>
                <a:lnTo>
                  <a:pt x="1278101" y="1466974"/>
                </a:lnTo>
                <a:lnTo>
                  <a:pt x="0" y="146697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13" name="Group 13"/>
          <p:cNvGrpSpPr/>
          <p:nvPr/>
        </p:nvGrpSpPr>
        <p:grpSpPr>
          <a:xfrm>
            <a:off x="6624276" y="1858835"/>
            <a:ext cx="4841622" cy="721388"/>
            <a:chOff x="0" y="0"/>
            <a:chExt cx="6455496" cy="961851"/>
          </a:xfrm>
        </p:grpSpPr>
        <p:grpSp>
          <p:nvGrpSpPr>
            <p:cNvPr id="14" name="Group 14"/>
            <p:cNvGrpSpPr/>
            <p:nvPr/>
          </p:nvGrpSpPr>
          <p:grpSpPr>
            <a:xfrm>
              <a:off x="0" y="0"/>
              <a:ext cx="6455496" cy="961851"/>
              <a:chOff x="0" y="0"/>
              <a:chExt cx="1877675" cy="279768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1877675" cy="279768"/>
              </a:xfrm>
              <a:custGeom>
                <a:avLst/>
                <a:gdLst/>
                <a:ahLst/>
                <a:cxnLst/>
                <a:rect l="l" t="t" r="r" b="b"/>
                <a:pathLst>
                  <a:path w="1877675" h="279768">
                    <a:moveTo>
                      <a:pt x="81551" y="0"/>
                    </a:moveTo>
                    <a:lnTo>
                      <a:pt x="1796124" y="0"/>
                    </a:lnTo>
                    <a:cubicBezTo>
                      <a:pt x="1817752" y="0"/>
                      <a:pt x="1838495" y="8592"/>
                      <a:pt x="1853789" y="23886"/>
                    </a:cubicBezTo>
                    <a:cubicBezTo>
                      <a:pt x="1869083" y="39179"/>
                      <a:pt x="1877675" y="59922"/>
                      <a:pt x="1877675" y="81551"/>
                    </a:cubicBezTo>
                    <a:lnTo>
                      <a:pt x="1877675" y="198218"/>
                    </a:lnTo>
                    <a:cubicBezTo>
                      <a:pt x="1877675" y="219846"/>
                      <a:pt x="1869083" y="240589"/>
                      <a:pt x="1853789" y="255883"/>
                    </a:cubicBezTo>
                    <a:cubicBezTo>
                      <a:pt x="1838495" y="271176"/>
                      <a:pt x="1817752" y="279768"/>
                      <a:pt x="1796124" y="279768"/>
                    </a:cubicBezTo>
                    <a:lnTo>
                      <a:pt x="81551" y="279768"/>
                    </a:lnTo>
                    <a:cubicBezTo>
                      <a:pt x="59922" y="279768"/>
                      <a:pt x="39179" y="271176"/>
                      <a:pt x="23886" y="255883"/>
                    </a:cubicBezTo>
                    <a:cubicBezTo>
                      <a:pt x="8592" y="240589"/>
                      <a:pt x="0" y="219846"/>
                      <a:pt x="0" y="198218"/>
                    </a:cubicBezTo>
                    <a:lnTo>
                      <a:pt x="0" y="81551"/>
                    </a:lnTo>
                    <a:cubicBezTo>
                      <a:pt x="0" y="59922"/>
                      <a:pt x="8592" y="39179"/>
                      <a:pt x="23886" y="23886"/>
                    </a:cubicBezTo>
                    <a:cubicBezTo>
                      <a:pt x="39179" y="8592"/>
                      <a:pt x="59922" y="0"/>
                      <a:pt x="81551" y="0"/>
                    </a:cubicBezTo>
                    <a:close/>
                  </a:path>
                </a:pathLst>
              </a:custGeom>
              <a:solidFill>
                <a:srgbClr val="FFD28B"/>
              </a:solidFill>
            </p:spPr>
          </p:sp>
          <p:sp>
            <p:nvSpPr>
              <p:cNvPr id="16" name="TextBox 16"/>
              <p:cNvSpPr txBox="1"/>
              <p:nvPr/>
            </p:nvSpPr>
            <p:spPr>
              <a:xfrm>
                <a:off x="0" y="-66675"/>
                <a:ext cx="1877675" cy="34644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4900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17" name="TextBox 17"/>
            <p:cNvSpPr txBox="1"/>
            <p:nvPr/>
          </p:nvSpPr>
          <p:spPr>
            <a:xfrm>
              <a:off x="655296" y="60767"/>
              <a:ext cx="5144905" cy="7736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900"/>
                </a:lnSpc>
              </a:pPr>
              <a:r>
                <a:rPr lang="en-US" sz="3500">
                  <a:solidFill>
                    <a:srgbClr val="3B191D"/>
                  </a:solidFill>
                  <a:latin typeface="Agbalumo"/>
                  <a:ea typeface="Agbalumo"/>
                  <a:cs typeface="Agbalumo"/>
                  <a:sym typeface="Agbalumo"/>
                </a:rPr>
                <a:t>Đơn giản - dễ hiểu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6624276" y="3098477"/>
            <a:ext cx="5824437" cy="721388"/>
            <a:chOff x="0" y="0"/>
            <a:chExt cx="7765915" cy="961851"/>
          </a:xfrm>
        </p:grpSpPr>
        <p:grpSp>
          <p:nvGrpSpPr>
            <p:cNvPr id="19" name="Group 19"/>
            <p:cNvGrpSpPr/>
            <p:nvPr/>
          </p:nvGrpSpPr>
          <p:grpSpPr>
            <a:xfrm>
              <a:off x="0" y="0"/>
              <a:ext cx="7765915" cy="961851"/>
              <a:chOff x="0" y="0"/>
              <a:chExt cx="2258829" cy="279768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2258829" cy="279768"/>
              </a:xfrm>
              <a:custGeom>
                <a:avLst/>
                <a:gdLst/>
                <a:ahLst/>
                <a:cxnLst/>
                <a:rect l="l" t="t" r="r" b="b"/>
                <a:pathLst>
                  <a:path w="2258829" h="279768">
                    <a:moveTo>
                      <a:pt x="67790" y="0"/>
                    </a:moveTo>
                    <a:lnTo>
                      <a:pt x="2191039" y="0"/>
                    </a:lnTo>
                    <a:cubicBezTo>
                      <a:pt x="2228479" y="0"/>
                      <a:pt x="2258829" y="30351"/>
                      <a:pt x="2258829" y="67790"/>
                    </a:cubicBezTo>
                    <a:lnTo>
                      <a:pt x="2258829" y="211978"/>
                    </a:lnTo>
                    <a:cubicBezTo>
                      <a:pt x="2258829" y="249418"/>
                      <a:pt x="2228479" y="279768"/>
                      <a:pt x="2191039" y="279768"/>
                    </a:cubicBezTo>
                    <a:lnTo>
                      <a:pt x="67790" y="279768"/>
                    </a:lnTo>
                    <a:cubicBezTo>
                      <a:pt x="30351" y="279768"/>
                      <a:pt x="0" y="249418"/>
                      <a:pt x="0" y="211978"/>
                    </a:cubicBezTo>
                    <a:lnTo>
                      <a:pt x="0" y="67790"/>
                    </a:lnTo>
                    <a:cubicBezTo>
                      <a:pt x="0" y="30351"/>
                      <a:pt x="30351" y="0"/>
                      <a:pt x="67790" y="0"/>
                    </a:cubicBezTo>
                    <a:close/>
                  </a:path>
                </a:pathLst>
              </a:custGeom>
              <a:solidFill>
                <a:srgbClr val="FFD28B"/>
              </a:solidFill>
            </p:spPr>
          </p:sp>
          <p:sp>
            <p:nvSpPr>
              <p:cNvPr id="21" name="TextBox 21"/>
              <p:cNvSpPr txBox="1"/>
              <p:nvPr/>
            </p:nvSpPr>
            <p:spPr>
              <a:xfrm>
                <a:off x="0" y="-66675"/>
                <a:ext cx="2258829" cy="34644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l">
                  <a:lnSpc>
                    <a:spcPts val="4900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22" name="TextBox 22"/>
            <p:cNvSpPr txBox="1"/>
            <p:nvPr/>
          </p:nvSpPr>
          <p:spPr>
            <a:xfrm>
              <a:off x="788316" y="60767"/>
              <a:ext cx="6189283" cy="7736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900"/>
                </a:lnSpc>
              </a:pPr>
              <a:r>
                <a:rPr lang="en-US" sz="3500">
                  <a:solidFill>
                    <a:srgbClr val="3B191D"/>
                  </a:solidFill>
                  <a:latin typeface="Agbalumo"/>
                  <a:ea typeface="Agbalumo"/>
                  <a:cs typeface="Agbalumo"/>
                  <a:sym typeface="Agbalumo"/>
                </a:rPr>
                <a:t>Tốc độ tính toán nhanh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6624276" y="6953130"/>
            <a:ext cx="9492692" cy="1340513"/>
            <a:chOff x="0" y="0"/>
            <a:chExt cx="12656923" cy="1787351"/>
          </a:xfrm>
        </p:grpSpPr>
        <p:grpSp>
          <p:nvGrpSpPr>
            <p:cNvPr id="24" name="Group 24"/>
            <p:cNvGrpSpPr/>
            <p:nvPr/>
          </p:nvGrpSpPr>
          <p:grpSpPr>
            <a:xfrm>
              <a:off x="0" y="0"/>
              <a:ext cx="12656923" cy="1787351"/>
              <a:chOff x="0" y="0"/>
              <a:chExt cx="3681449" cy="519877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3681449" cy="519877"/>
              </a:xfrm>
              <a:custGeom>
                <a:avLst/>
                <a:gdLst/>
                <a:ahLst/>
                <a:cxnLst/>
                <a:rect l="l" t="t" r="r" b="b"/>
                <a:pathLst>
                  <a:path w="3681449" h="519877">
                    <a:moveTo>
                      <a:pt x="41594" y="0"/>
                    </a:moveTo>
                    <a:lnTo>
                      <a:pt x="3639855" y="0"/>
                    </a:lnTo>
                    <a:cubicBezTo>
                      <a:pt x="3650887" y="0"/>
                      <a:pt x="3661466" y="4382"/>
                      <a:pt x="3669267" y="12183"/>
                    </a:cubicBezTo>
                    <a:cubicBezTo>
                      <a:pt x="3677067" y="19983"/>
                      <a:pt x="3681449" y="30562"/>
                      <a:pt x="3681449" y="41594"/>
                    </a:cubicBezTo>
                    <a:lnTo>
                      <a:pt x="3681449" y="478283"/>
                    </a:lnTo>
                    <a:cubicBezTo>
                      <a:pt x="3681449" y="489314"/>
                      <a:pt x="3677067" y="499894"/>
                      <a:pt x="3669267" y="507694"/>
                    </a:cubicBezTo>
                    <a:cubicBezTo>
                      <a:pt x="3661466" y="515495"/>
                      <a:pt x="3650887" y="519877"/>
                      <a:pt x="3639855" y="519877"/>
                    </a:cubicBezTo>
                    <a:lnTo>
                      <a:pt x="41594" y="519877"/>
                    </a:lnTo>
                    <a:cubicBezTo>
                      <a:pt x="30562" y="519877"/>
                      <a:pt x="19983" y="515495"/>
                      <a:pt x="12183" y="507694"/>
                    </a:cubicBezTo>
                    <a:cubicBezTo>
                      <a:pt x="4382" y="499894"/>
                      <a:pt x="0" y="489314"/>
                      <a:pt x="0" y="478283"/>
                    </a:cubicBezTo>
                    <a:lnTo>
                      <a:pt x="0" y="41594"/>
                    </a:lnTo>
                    <a:cubicBezTo>
                      <a:pt x="0" y="30562"/>
                      <a:pt x="4382" y="19983"/>
                      <a:pt x="12183" y="12183"/>
                    </a:cubicBezTo>
                    <a:cubicBezTo>
                      <a:pt x="19983" y="4382"/>
                      <a:pt x="30562" y="0"/>
                      <a:pt x="41594" y="0"/>
                    </a:cubicBezTo>
                    <a:close/>
                  </a:path>
                </a:pathLst>
              </a:custGeom>
              <a:solidFill>
                <a:srgbClr val="FFD28B"/>
              </a:solidFill>
            </p:spPr>
          </p:sp>
          <p:sp>
            <p:nvSpPr>
              <p:cNvPr id="26" name="TextBox 26"/>
              <p:cNvSpPr txBox="1"/>
              <p:nvPr/>
            </p:nvSpPr>
            <p:spPr>
              <a:xfrm>
                <a:off x="0" y="-66675"/>
                <a:ext cx="3681449" cy="58655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l">
                  <a:lnSpc>
                    <a:spcPts val="4900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27" name="TextBox 27"/>
            <p:cNvSpPr txBox="1"/>
            <p:nvPr/>
          </p:nvSpPr>
          <p:spPr>
            <a:xfrm>
              <a:off x="1284801" y="60767"/>
              <a:ext cx="10087321" cy="15991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900"/>
                </a:lnSpc>
              </a:pPr>
              <a:r>
                <a:rPr lang="en-US" sz="3500">
                  <a:solidFill>
                    <a:srgbClr val="3B191D"/>
                  </a:solidFill>
                  <a:latin typeface="Agbalumo"/>
                  <a:ea typeface="Agbalumo"/>
                  <a:cs typeface="Agbalumo"/>
                  <a:sym typeface="Agbalumo"/>
                </a:rPr>
                <a:t>Hoạt động tốt với dữ liệu có mối quan hệ tuyến tính rõ ràng</a:t>
              </a:r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6624276" y="4375024"/>
            <a:ext cx="8428321" cy="721388"/>
            <a:chOff x="0" y="0"/>
            <a:chExt cx="11237762" cy="961851"/>
          </a:xfrm>
        </p:grpSpPr>
        <p:grpSp>
          <p:nvGrpSpPr>
            <p:cNvPr id="29" name="Group 29"/>
            <p:cNvGrpSpPr/>
            <p:nvPr/>
          </p:nvGrpSpPr>
          <p:grpSpPr>
            <a:xfrm>
              <a:off x="0" y="0"/>
              <a:ext cx="11237762" cy="961851"/>
              <a:chOff x="0" y="0"/>
              <a:chExt cx="3268666" cy="279768"/>
            </a:xfrm>
          </p:grpSpPr>
          <p:sp>
            <p:nvSpPr>
              <p:cNvPr id="30" name="Freeform 30"/>
              <p:cNvSpPr/>
              <p:nvPr/>
            </p:nvSpPr>
            <p:spPr>
              <a:xfrm>
                <a:off x="0" y="0"/>
                <a:ext cx="3268666" cy="279768"/>
              </a:xfrm>
              <a:custGeom>
                <a:avLst/>
                <a:gdLst/>
                <a:ahLst/>
                <a:cxnLst/>
                <a:rect l="l" t="t" r="r" b="b"/>
                <a:pathLst>
                  <a:path w="3268666" h="279768">
                    <a:moveTo>
                      <a:pt x="46847" y="0"/>
                    </a:moveTo>
                    <a:lnTo>
                      <a:pt x="3221819" y="0"/>
                    </a:lnTo>
                    <a:cubicBezTo>
                      <a:pt x="3247692" y="0"/>
                      <a:pt x="3268666" y="20974"/>
                      <a:pt x="3268666" y="46847"/>
                    </a:cubicBezTo>
                    <a:lnTo>
                      <a:pt x="3268666" y="232922"/>
                    </a:lnTo>
                    <a:cubicBezTo>
                      <a:pt x="3268666" y="258794"/>
                      <a:pt x="3247692" y="279768"/>
                      <a:pt x="3221819" y="279768"/>
                    </a:cubicBezTo>
                    <a:lnTo>
                      <a:pt x="46847" y="279768"/>
                    </a:lnTo>
                    <a:cubicBezTo>
                      <a:pt x="34422" y="279768"/>
                      <a:pt x="22506" y="274833"/>
                      <a:pt x="13721" y="266047"/>
                    </a:cubicBezTo>
                    <a:cubicBezTo>
                      <a:pt x="4936" y="257262"/>
                      <a:pt x="0" y="245346"/>
                      <a:pt x="0" y="232922"/>
                    </a:cubicBezTo>
                    <a:lnTo>
                      <a:pt x="0" y="46847"/>
                    </a:lnTo>
                    <a:cubicBezTo>
                      <a:pt x="0" y="20974"/>
                      <a:pt x="20974" y="0"/>
                      <a:pt x="46847" y="0"/>
                    </a:cubicBezTo>
                    <a:close/>
                  </a:path>
                </a:pathLst>
              </a:custGeom>
              <a:solidFill>
                <a:srgbClr val="FFD28B"/>
              </a:solidFill>
            </p:spPr>
          </p:sp>
          <p:sp>
            <p:nvSpPr>
              <p:cNvPr id="31" name="TextBox 31"/>
              <p:cNvSpPr txBox="1"/>
              <p:nvPr/>
            </p:nvSpPr>
            <p:spPr>
              <a:xfrm>
                <a:off x="0" y="-66675"/>
                <a:ext cx="3268666" cy="34644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l">
                  <a:lnSpc>
                    <a:spcPts val="4900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32" name="TextBox 32"/>
            <p:cNvSpPr txBox="1"/>
            <p:nvPr/>
          </p:nvSpPr>
          <p:spPr>
            <a:xfrm>
              <a:off x="1140742" y="60767"/>
              <a:ext cx="8956277" cy="7736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900"/>
                </a:lnSpc>
              </a:pPr>
              <a:r>
                <a:rPr lang="en-US" sz="3500">
                  <a:solidFill>
                    <a:srgbClr val="3B191D"/>
                  </a:solidFill>
                  <a:latin typeface="Agbalumo"/>
                  <a:ea typeface="Agbalumo"/>
                  <a:cs typeface="Agbalumo"/>
                  <a:sym typeface="Agbalumo"/>
                </a:rPr>
                <a:t>Ít yêu cầu về tài nguyên tính toán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6624276" y="5658387"/>
            <a:ext cx="9022105" cy="721388"/>
            <a:chOff x="0" y="0"/>
            <a:chExt cx="12029473" cy="961851"/>
          </a:xfrm>
        </p:grpSpPr>
        <p:grpSp>
          <p:nvGrpSpPr>
            <p:cNvPr id="34" name="Group 34"/>
            <p:cNvGrpSpPr/>
            <p:nvPr/>
          </p:nvGrpSpPr>
          <p:grpSpPr>
            <a:xfrm>
              <a:off x="0" y="0"/>
              <a:ext cx="12029473" cy="961851"/>
              <a:chOff x="0" y="0"/>
              <a:chExt cx="3498946" cy="279768"/>
            </a:xfrm>
          </p:grpSpPr>
          <p:sp>
            <p:nvSpPr>
              <p:cNvPr id="35" name="Freeform 35"/>
              <p:cNvSpPr/>
              <p:nvPr/>
            </p:nvSpPr>
            <p:spPr>
              <a:xfrm>
                <a:off x="0" y="0"/>
                <a:ext cx="3498947" cy="279768"/>
              </a:xfrm>
              <a:custGeom>
                <a:avLst/>
                <a:gdLst/>
                <a:ahLst/>
                <a:cxnLst/>
                <a:rect l="l" t="t" r="r" b="b"/>
                <a:pathLst>
                  <a:path w="3498947" h="279768">
                    <a:moveTo>
                      <a:pt x="43763" y="0"/>
                    </a:moveTo>
                    <a:lnTo>
                      <a:pt x="3455183" y="0"/>
                    </a:lnTo>
                    <a:cubicBezTo>
                      <a:pt x="3466790" y="0"/>
                      <a:pt x="3477921" y="4611"/>
                      <a:pt x="3486129" y="12818"/>
                    </a:cubicBezTo>
                    <a:cubicBezTo>
                      <a:pt x="3494336" y="21025"/>
                      <a:pt x="3498947" y="32157"/>
                      <a:pt x="3498947" y="43763"/>
                    </a:cubicBezTo>
                    <a:lnTo>
                      <a:pt x="3498947" y="236005"/>
                    </a:lnTo>
                    <a:cubicBezTo>
                      <a:pt x="3498947" y="260175"/>
                      <a:pt x="3479353" y="279768"/>
                      <a:pt x="3455183" y="279768"/>
                    </a:cubicBezTo>
                    <a:lnTo>
                      <a:pt x="43763" y="279768"/>
                    </a:lnTo>
                    <a:cubicBezTo>
                      <a:pt x="32157" y="279768"/>
                      <a:pt x="21025" y="275158"/>
                      <a:pt x="12818" y="266950"/>
                    </a:cubicBezTo>
                    <a:cubicBezTo>
                      <a:pt x="4611" y="258743"/>
                      <a:pt x="0" y="247612"/>
                      <a:pt x="0" y="236005"/>
                    </a:cubicBezTo>
                    <a:lnTo>
                      <a:pt x="0" y="43763"/>
                    </a:lnTo>
                    <a:cubicBezTo>
                      <a:pt x="0" y="32157"/>
                      <a:pt x="4611" y="21025"/>
                      <a:pt x="12818" y="12818"/>
                    </a:cubicBezTo>
                    <a:cubicBezTo>
                      <a:pt x="21025" y="4611"/>
                      <a:pt x="32157" y="0"/>
                      <a:pt x="43763" y="0"/>
                    </a:cubicBezTo>
                    <a:close/>
                  </a:path>
                </a:pathLst>
              </a:custGeom>
              <a:solidFill>
                <a:srgbClr val="FFD28B"/>
              </a:solidFill>
            </p:spPr>
          </p:sp>
          <p:sp>
            <p:nvSpPr>
              <p:cNvPr id="36" name="TextBox 36"/>
              <p:cNvSpPr txBox="1"/>
              <p:nvPr/>
            </p:nvSpPr>
            <p:spPr>
              <a:xfrm>
                <a:off x="0" y="-66675"/>
                <a:ext cx="3498946" cy="34644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l">
                  <a:lnSpc>
                    <a:spcPts val="4900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37" name="TextBox 37"/>
            <p:cNvSpPr txBox="1"/>
            <p:nvPr/>
          </p:nvSpPr>
          <p:spPr>
            <a:xfrm>
              <a:off x="1221109" y="60767"/>
              <a:ext cx="9587255" cy="7736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900"/>
                </a:lnSpc>
              </a:pPr>
              <a:r>
                <a:rPr lang="en-US" sz="3500">
                  <a:solidFill>
                    <a:srgbClr val="3B191D"/>
                  </a:solidFill>
                  <a:latin typeface="Agbalumo"/>
                  <a:ea typeface="Agbalumo"/>
                  <a:cs typeface="Agbalumo"/>
                  <a:sym typeface="Agbalumo"/>
                </a:rPr>
                <a:t>Cơ sở cho các mô hình phức tạp hơn</a:t>
              </a:r>
            </a:p>
          </p:txBody>
        </p:sp>
      </p:grpSp>
      <p:sp>
        <p:nvSpPr>
          <p:cNvPr id="38" name="Freeform 38"/>
          <p:cNvSpPr/>
          <p:nvPr/>
        </p:nvSpPr>
        <p:spPr>
          <a:xfrm rot="-669874">
            <a:off x="15674632" y="5431919"/>
            <a:ext cx="2180097" cy="4688381"/>
          </a:xfrm>
          <a:custGeom>
            <a:avLst/>
            <a:gdLst/>
            <a:ahLst/>
            <a:cxnLst/>
            <a:rect l="l" t="t" r="r" b="b"/>
            <a:pathLst>
              <a:path w="2180097" h="4688381">
                <a:moveTo>
                  <a:pt x="0" y="0"/>
                </a:moveTo>
                <a:lnTo>
                  <a:pt x="2180097" y="0"/>
                </a:lnTo>
                <a:lnTo>
                  <a:pt x="2180097" y="4688381"/>
                </a:lnTo>
                <a:lnTo>
                  <a:pt x="0" y="468838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A32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1331352" y="3463040"/>
            <a:ext cx="9410179" cy="251026"/>
            <a:chOff x="0" y="0"/>
            <a:chExt cx="2549185" cy="6800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549185" cy="68002"/>
            </a:xfrm>
            <a:custGeom>
              <a:avLst/>
              <a:gdLst/>
              <a:ahLst/>
              <a:cxnLst/>
              <a:rect l="l" t="t" r="r" b="b"/>
              <a:pathLst>
                <a:path w="2549185" h="68002">
                  <a:moveTo>
                    <a:pt x="0" y="0"/>
                  </a:moveTo>
                  <a:lnTo>
                    <a:pt x="2549185" y="0"/>
                  </a:lnTo>
                  <a:lnTo>
                    <a:pt x="2549185" y="68002"/>
                  </a:lnTo>
                  <a:lnTo>
                    <a:pt x="0" y="68002"/>
                  </a:lnTo>
                  <a:close/>
                </a:path>
              </a:pathLst>
            </a:custGeom>
            <a:solidFill>
              <a:srgbClr val="CEBFA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549185" cy="1061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97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200169" y="6612629"/>
            <a:ext cx="6388644" cy="3811358"/>
            <a:chOff x="0" y="0"/>
            <a:chExt cx="989768" cy="59047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89768" cy="590479"/>
            </a:xfrm>
            <a:custGeom>
              <a:avLst/>
              <a:gdLst/>
              <a:ahLst/>
              <a:cxnLst/>
              <a:rect l="l" t="t" r="r" b="b"/>
              <a:pathLst>
                <a:path w="989768" h="590479">
                  <a:moveTo>
                    <a:pt x="0" y="0"/>
                  </a:moveTo>
                  <a:lnTo>
                    <a:pt x="989768" y="0"/>
                  </a:lnTo>
                  <a:lnTo>
                    <a:pt x="989768" y="590479"/>
                  </a:lnTo>
                  <a:lnTo>
                    <a:pt x="0" y="590479"/>
                  </a:lnTo>
                  <a:close/>
                </a:path>
              </a:pathLst>
            </a:custGeom>
            <a:blipFill>
              <a:blip r:embed="rId2"/>
              <a:stretch>
                <a:fillRect t="-5838" b="-5838"/>
              </a:stretch>
            </a:blipFill>
          </p:spPr>
        </p:sp>
      </p:grpSp>
      <p:grpSp>
        <p:nvGrpSpPr>
          <p:cNvPr id="7" name="Group 7"/>
          <p:cNvGrpSpPr/>
          <p:nvPr/>
        </p:nvGrpSpPr>
        <p:grpSpPr>
          <a:xfrm>
            <a:off x="-1096135" y="579424"/>
            <a:ext cx="20057334" cy="210076"/>
            <a:chOff x="0" y="0"/>
            <a:chExt cx="5433463" cy="56909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5433463" cy="56909"/>
            </a:xfrm>
            <a:custGeom>
              <a:avLst/>
              <a:gdLst/>
              <a:ahLst/>
              <a:cxnLst/>
              <a:rect l="l" t="t" r="r" b="b"/>
              <a:pathLst>
                <a:path w="5433463" h="56909">
                  <a:moveTo>
                    <a:pt x="0" y="0"/>
                  </a:moveTo>
                  <a:lnTo>
                    <a:pt x="5433463" y="0"/>
                  </a:lnTo>
                  <a:lnTo>
                    <a:pt x="5433463" y="56909"/>
                  </a:lnTo>
                  <a:lnTo>
                    <a:pt x="0" y="56909"/>
                  </a:lnTo>
                  <a:close/>
                </a:path>
              </a:pathLst>
            </a:custGeom>
            <a:solidFill>
              <a:srgbClr val="CEBFA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5433463" cy="9500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97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639848" y="2528575"/>
            <a:ext cx="4978382" cy="25971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99"/>
              </a:lnSpc>
            </a:pPr>
            <a:r>
              <a:rPr lang="en-US" sz="9999">
                <a:solidFill>
                  <a:srgbClr val="CEBFAF"/>
                </a:solidFill>
                <a:latin typeface="Agbalumo"/>
                <a:ea typeface="Agbalumo"/>
                <a:cs typeface="Agbalumo"/>
                <a:sym typeface="Agbalumo"/>
              </a:rPr>
              <a:t>Nhược điểm </a:t>
            </a:r>
          </a:p>
        </p:txBody>
      </p:sp>
      <p:sp>
        <p:nvSpPr>
          <p:cNvPr id="11" name="Freeform 11"/>
          <p:cNvSpPr/>
          <p:nvPr/>
        </p:nvSpPr>
        <p:spPr>
          <a:xfrm rot="-302008">
            <a:off x="16164197" y="2087951"/>
            <a:ext cx="540397" cy="620255"/>
          </a:xfrm>
          <a:custGeom>
            <a:avLst/>
            <a:gdLst/>
            <a:ahLst/>
            <a:cxnLst/>
            <a:rect l="l" t="t" r="r" b="b"/>
            <a:pathLst>
              <a:path w="540397" h="620255">
                <a:moveTo>
                  <a:pt x="0" y="0"/>
                </a:moveTo>
                <a:lnTo>
                  <a:pt x="540396" y="0"/>
                </a:lnTo>
                <a:lnTo>
                  <a:pt x="540396" y="620254"/>
                </a:lnTo>
                <a:lnTo>
                  <a:pt x="0" y="6202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 rot="-6109292">
            <a:off x="209798" y="1070975"/>
            <a:ext cx="1278101" cy="1466974"/>
          </a:xfrm>
          <a:custGeom>
            <a:avLst/>
            <a:gdLst/>
            <a:ahLst/>
            <a:cxnLst/>
            <a:rect l="l" t="t" r="r" b="b"/>
            <a:pathLst>
              <a:path w="1278101" h="1466974">
                <a:moveTo>
                  <a:pt x="0" y="0"/>
                </a:moveTo>
                <a:lnTo>
                  <a:pt x="1278101" y="0"/>
                </a:lnTo>
                <a:lnTo>
                  <a:pt x="1278101" y="1466974"/>
                </a:lnTo>
                <a:lnTo>
                  <a:pt x="0" y="146697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13" name="Group 13"/>
          <p:cNvGrpSpPr/>
          <p:nvPr/>
        </p:nvGrpSpPr>
        <p:grpSpPr>
          <a:xfrm>
            <a:off x="6402875" y="1804462"/>
            <a:ext cx="8954115" cy="721388"/>
            <a:chOff x="0" y="0"/>
            <a:chExt cx="11938820" cy="961851"/>
          </a:xfrm>
        </p:grpSpPr>
        <p:grpSp>
          <p:nvGrpSpPr>
            <p:cNvPr id="14" name="Group 14"/>
            <p:cNvGrpSpPr/>
            <p:nvPr/>
          </p:nvGrpSpPr>
          <p:grpSpPr>
            <a:xfrm>
              <a:off x="0" y="0"/>
              <a:ext cx="11938820" cy="961851"/>
              <a:chOff x="0" y="0"/>
              <a:chExt cx="3472579" cy="279768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3472579" cy="279768"/>
              </a:xfrm>
              <a:custGeom>
                <a:avLst/>
                <a:gdLst/>
                <a:ahLst/>
                <a:cxnLst/>
                <a:rect l="l" t="t" r="r" b="b"/>
                <a:pathLst>
                  <a:path w="3472579" h="279768">
                    <a:moveTo>
                      <a:pt x="44096" y="0"/>
                    </a:moveTo>
                    <a:lnTo>
                      <a:pt x="3428483" y="0"/>
                    </a:lnTo>
                    <a:cubicBezTo>
                      <a:pt x="3452837" y="0"/>
                      <a:pt x="3472579" y="19742"/>
                      <a:pt x="3472579" y="44096"/>
                    </a:cubicBezTo>
                    <a:lnTo>
                      <a:pt x="3472579" y="235673"/>
                    </a:lnTo>
                    <a:cubicBezTo>
                      <a:pt x="3472579" y="247368"/>
                      <a:pt x="3467933" y="258583"/>
                      <a:pt x="3459663" y="266853"/>
                    </a:cubicBezTo>
                    <a:cubicBezTo>
                      <a:pt x="3451394" y="275123"/>
                      <a:pt x="3440178" y="279768"/>
                      <a:pt x="3428483" y="279768"/>
                    </a:cubicBezTo>
                    <a:lnTo>
                      <a:pt x="44096" y="279768"/>
                    </a:lnTo>
                    <a:cubicBezTo>
                      <a:pt x="32401" y="279768"/>
                      <a:pt x="21185" y="275123"/>
                      <a:pt x="12915" y="266853"/>
                    </a:cubicBezTo>
                    <a:cubicBezTo>
                      <a:pt x="4646" y="258583"/>
                      <a:pt x="0" y="247368"/>
                      <a:pt x="0" y="235673"/>
                    </a:cubicBezTo>
                    <a:lnTo>
                      <a:pt x="0" y="44096"/>
                    </a:lnTo>
                    <a:cubicBezTo>
                      <a:pt x="0" y="32401"/>
                      <a:pt x="4646" y="21185"/>
                      <a:pt x="12915" y="12915"/>
                    </a:cubicBezTo>
                    <a:cubicBezTo>
                      <a:pt x="21185" y="4646"/>
                      <a:pt x="32401" y="0"/>
                      <a:pt x="44096" y="0"/>
                    </a:cubicBezTo>
                    <a:close/>
                  </a:path>
                </a:pathLst>
              </a:custGeom>
              <a:solidFill>
                <a:srgbClr val="FFD28B"/>
              </a:solidFill>
            </p:spPr>
          </p:sp>
          <p:sp>
            <p:nvSpPr>
              <p:cNvPr id="16" name="TextBox 16"/>
              <p:cNvSpPr txBox="1"/>
              <p:nvPr/>
            </p:nvSpPr>
            <p:spPr>
              <a:xfrm>
                <a:off x="0" y="-66675"/>
                <a:ext cx="3472579" cy="34644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4900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17" name="TextBox 17"/>
            <p:cNvSpPr txBox="1"/>
            <p:nvPr/>
          </p:nvSpPr>
          <p:spPr>
            <a:xfrm>
              <a:off x="1211907" y="60767"/>
              <a:ext cx="9515007" cy="7736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900"/>
                </a:lnSpc>
              </a:pPr>
              <a:r>
                <a:rPr lang="en-US" sz="3500">
                  <a:solidFill>
                    <a:srgbClr val="3B191D"/>
                  </a:solidFill>
                  <a:latin typeface="Agbalumo"/>
                  <a:ea typeface="Agbalumo"/>
                  <a:cs typeface="Agbalumo"/>
                  <a:sym typeface="Agbalumo"/>
                </a:rPr>
                <a:t>Giả định về mối quan hệ tuyến tính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6402875" y="7282008"/>
            <a:ext cx="11885125" cy="721388"/>
            <a:chOff x="0" y="0"/>
            <a:chExt cx="15846833" cy="961851"/>
          </a:xfrm>
        </p:grpSpPr>
        <p:grpSp>
          <p:nvGrpSpPr>
            <p:cNvPr id="19" name="Group 19"/>
            <p:cNvGrpSpPr/>
            <p:nvPr/>
          </p:nvGrpSpPr>
          <p:grpSpPr>
            <a:xfrm>
              <a:off x="0" y="0"/>
              <a:ext cx="15846833" cy="961851"/>
              <a:chOff x="0" y="0"/>
              <a:chExt cx="4609281" cy="279768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4609281" cy="279768"/>
              </a:xfrm>
              <a:custGeom>
                <a:avLst/>
                <a:gdLst/>
                <a:ahLst/>
                <a:cxnLst/>
                <a:rect l="l" t="t" r="r" b="b"/>
                <a:pathLst>
                  <a:path w="4609281" h="279768">
                    <a:moveTo>
                      <a:pt x="33221" y="0"/>
                    </a:moveTo>
                    <a:lnTo>
                      <a:pt x="4576059" y="0"/>
                    </a:lnTo>
                    <a:cubicBezTo>
                      <a:pt x="4584870" y="0"/>
                      <a:pt x="4593320" y="3500"/>
                      <a:pt x="4599550" y="9730"/>
                    </a:cubicBezTo>
                    <a:cubicBezTo>
                      <a:pt x="4605780" y="15960"/>
                      <a:pt x="4609281" y="24410"/>
                      <a:pt x="4609281" y="33221"/>
                    </a:cubicBezTo>
                    <a:lnTo>
                      <a:pt x="4609281" y="246547"/>
                    </a:lnTo>
                    <a:cubicBezTo>
                      <a:pt x="4609281" y="255358"/>
                      <a:pt x="4605780" y="263808"/>
                      <a:pt x="4599550" y="270038"/>
                    </a:cubicBezTo>
                    <a:cubicBezTo>
                      <a:pt x="4593320" y="276268"/>
                      <a:pt x="4584870" y="279768"/>
                      <a:pt x="4576059" y="279768"/>
                    </a:cubicBezTo>
                    <a:lnTo>
                      <a:pt x="33221" y="279768"/>
                    </a:lnTo>
                    <a:cubicBezTo>
                      <a:pt x="24410" y="279768"/>
                      <a:pt x="15960" y="276268"/>
                      <a:pt x="9730" y="270038"/>
                    </a:cubicBezTo>
                    <a:cubicBezTo>
                      <a:pt x="3500" y="263808"/>
                      <a:pt x="0" y="255358"/>
                      <a:pt x="0" y="246547"/>
                    </a:cubicBezTo>
                    <a:lnTo>
                      <a:pt x="0" y="33221"/>
                    </a:lnTo>
                    <a:cubicBezTo>
                      <a:pt x="0" y="24410"/>
                      <a:pt x="3500" y="15960"/>
                      <a:pt x="9730" y="9730"/>
                    </a:cubicBezTo>
                    <a:cubicBezTo>
                      <a:pt x="15960" y="3500"/>
                      <a:pt x="24410" y="0"/>
                      <a:pt x="33221" y="0"/>
                    </a:cubicBezTo>
                    <a:close/>
                  </a:path>
                </a:pathLst>
              </a:custGeom>
              <a:solidFill>
                <a:srgbClr val="FFD28B"/>
              </a:solidFill>
            </p:spPr>
          </p:sp>
          <p:sp>
            <p:nvSpPr>
              <p:cNvPr id="21" name="TextBox 21"/>
              <p:cNvSpPr txBox="1"/>
              <p:nvPr/>
            </p:nvSpPr>
            <p:spPr>
              <a:xfrm>
                <a:off x="0" y="-66675"/>
                <a:ext cx="4609281" cy="34644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l">
                  <a:lnSpc>
                    <a:spcPts val="4900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22" name="TextBox 22"/>
            <p:cNvSpPr txBox="1"/>
            <p:nvPr/>
          </p:nvSpPr>
          <p:spPr>
            <a:xfrm>
              <a:off x="1608608" y="60767"/>
              <a:ext cx="12629617" cy="7736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900"/>
                </a:lnSpc>
              </a:pPr>
              <a:r>
                <a:rPr lang="en-US" sz="3500">
                  <a:solidFill>
                    <a:srgbClr val="3B191D"/>
                  </a:solidFill>
                  <a:latin typeface="Agbalumo"/>
                  <a:ea typeface="Agbalumo"/>
                  <a:cs typeface="Agbalumo"/>
                  <a:sym typeface="Agbalumo"/>
                </a:rPr>
                <a:t>Giả định về phân phối và các điều kiện thống kê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6402875" y="4543831"/>
            <a:ext cx="9492692" cy="721388"/>
            <a:chOff x="0" y="0"/>
            <a:chExt cx="12656923" cy="961851"/>
          </a:xfrm>
        </p:grpSpPr>
        <p:grpSp>
          <p:nvGrpSpPr>
            <p:cNvPr id="24" name="Group 24"/>
            <p:cNvGrpSpPr/>
            <p:nvPr/>
          </p:nvGrpSpPr>
          <p:grpSpPr>
            <a:xfrm>
              <a:off x="0" y="0"/>
              <a:ext cx="12656923" cy="961851"/>
              <a:chOff x="0" y="0"/>
              <a:chExt cx="3681449" cy="279768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3681449" cy="279768"/>
              </a:xfrm>
              <a:custGeom>
                <a:avLst/>
                <a:gdLst/>
                <a:ahLst/>
                <a:cxnLst/>
                <a:rect l="l" t="t" r="r" b="b"/>
                <a:pathLst>
                  <a:path w="3681449" h="279768">
                    <a:moveTo>
                      <a:pt x="41594" y="0"/>
                    </a:moveTo>
                    <a:lnTo>
                      <a:pt x="3639855" y="0"/>
                    </a:lnTo>
                    <a:cubicBezTo>
                      <a:pt x="3650887" y="0"/>
                      <a:pt x="3661466" y="4382"/>
                      <a:pt x="3669267" y="12183"/>
                    </a:cubicBezTo>
                    <a:cubicBezTo>
                      <a:pt x="3677067" y="19983"/>
                      <a:pt x="3681449" y="30562"/>
                      <a:pt x="3681449" y="41594"/>
                    </a:cubicBezTo>
                    <a:lnTo>
                      <a:pt x="3681449" y="238174"/>
                    </a:lnTo>
                    <a:cubicBezTo>
                      <a:pt x="3681449" y="249206"/>
                      <a:pt x="3677067" y="259785"/>
                      <a:pt x="3669267" y="267586"/>
                    </a:cubicBezTo>
                    <a:cubicBezTo>
                      <a:pt x="3661466" y="275386"/>
                      <a:pt x="3650887" y="279768"/>
                      <a:pt x="3639855" y="279768"/>
                    </a:cubicBezTo>
                    <a:lnTo>
                      <a:pt x="41594" y="279768"/>
                    </a:lnTo>
                    <a:cubicBezTo>
                      <a:pt x="30562" y="279768"/>
                      <a:pt x="19983" y="275386"/>
                      <a:pt x="12183" y="267586"/>
                    </a:cubicBezTo>
                    <a:cubicBezTo>
                      <a:pt x="4382" y="259785"/>
                      <a:pt x="0" y="249206"/>
                      <a:pt x="0" y="238174"/>
                    </a:cubicBezTo>
                    <a:lnTo>
                      <a:pt x="0" y="41594"/>
                    </a:lnTo>
                    <a:cubicBezTo>
                      <a:pt x="0" y="30562"/>
                      <a:pt x="4382" y="19983"/>
                      <a:pt x="12183" y="12183"/>
                    </a:cubicBezTo>
                    <a:cubicBezTo>
                      <a:pt x="19983" y="4382"/>
                      <a:pt x="30562" y="0"/>
                      <a:pt x="41594" y="0"/>
                    </a:cubicBezTo>
                    <a:close/>
                  </a:path>
                </a:pathLst>
              </a:custGeom>
              <a:solidFill>
                <a:srgbClr val="FFD28B"/>
              </a:solidFill>
            </p:spPr>
          </p:sp>
          <p:sp>
            <p:nvSpPr>
              <p:cNvPr id="26" name="TextBox 26"/>
              <p:cNvSpPr txBox="1"/>
              <p:nvPr/>
            </p:nvSpPr>
            <p:spPr>
              <a:xfrm>
                <a:off x="0" y="-66675"/>
                <a:ext cx="3681449" cy="34644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l">
                  <a:lnSpc>
                    <a:spcPts val="4900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27" name="TextBox 27"/>
            <p:cNvSpPr txBox="1"/>
            <p:nvPr/>
          </p:nvSpPr>
          <p:spPr>
            <a:xfrm>
              <a:off x="1284801" y="60767"/>
              <a:ext cx="10087321" cy="7736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900"/>
                </a:lnSpc>
              </a:pPr>
              <a:r>
                <a:rPr lang="en-US" sz="3500">
                  <a:solidFill>
                    <a:srgbClr val="3B191D"/>
                  </a:solidFill>
                  <a:latin typeface="Agbalumo"/>
                  <a:ea typeface="Agbalumo"/>
                  <a:cs typeface="Agbalumo"/>
                  <a:sym typeface="Agbalumo"/>
                </a:rPr>
                <a:t>Không phù hợp cho dữ liệu phân loại</a:t>
              </a:r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6402875" y="5912919"/>
            <a:ext cx="10393950" cy="721388"/>
            <a:chOff x="0" y="0"/>
            <a:chExt cx="13858600" cy="961851"/>
          </a:xfrm>
        </p:grpSpPr>
        <p:grpSp>
          <p:nvGrpSpPr>
            <p:cNvPr id="29" name="Group 29"/>
            <p:cNvGrpSpPr/>
            <p:nvPr/>
          </p:nvGrpSpPr>
          <p:grpSpPr>
            <a:xfrm>
              <a:off x="0" y="0"/>
              <a:ext cx="13858600" cy="961851"/>
              <a:chOff x="0" y="0"/>
              <a:chExt cx="4030974" cy="279768"/>
            </a:xfrm>
          </p:grpSpPr>
          <p:sp>
            <p:nvSpPr>
              <p:cNvPr id="30" name="Freeform 30"/>
              <p:cNvSpPr/>
              <p:nvPr/>
            </p:nvSpPr>
            <p:spPr>
              <a:xfrm>
                <a:off x="0" y="0"/>
                <a:ext cx="4030974" cy="279768"/>
              </a:xfrm>
              <a:custGeom>
                <a:avLst/>
                <a:gdLst/>
                <a:ahLst/>
                <a:cxnLst/>
                <a:rect l="l" t="t" r="r" b="b"/>
                <a:pathLst>
                  <a:path w="4030974" h="279768">
                    <a:moveTo>
                      <a:pt x="37987" y="0"/>
                    </a:moveTo>
                    <a:lnTo>
                      <a:pt x="3992987" y="0"/>
                    </a:lnTo>
                    <a:cubicBezTo>
                      <a:pt x="4003062" y="0"/>
                      <a:pt x="4012724" y="4002"/>
                      <a:pt x="4019848" y="11126"/>
                    </a:cubicBezTo>
                    <a:cubicBezTo>
                      <a:pt x="4026972" y="18250"/>
                      <a:pt x="4030974" y="27912"/>
                      <a:pt x="4030974" y="37987"/>
                    </a:cubicBezTo>
                    <a:lnTo>
                      <a:pt x="4030974" y="241781"/>
                    </a:lnTo>
                    <a:cubicBezTo>
                      <a:pt x="4030974" y="251856"/>
                      <a:pt x="4026972" y="261518"/>
                      <a:pt x="4019848" y="268642"/>
                    </a:cubicBezTo>
                    <a:cubicBezTo>
                      <a:pt x="4012724" y="275766"/>
                      <a:pt x="4003062" y="279768"/>
                      <a:pt x="3992987" y="279768"/>
                    </a:cubicBezTo>
                    <a:lnTo>
                      <a:pt x="37987" y="279768"/>
                    </a:lnTo>
                    <a:cubicBezTo>
                      <a:pt x="27912" y="279768"/>
                      <a:pt x="18250" y="275766"/>
                      <a:pt x="11126" y="268642"/>
                    </a:cubicBezTo>
                    <a:cubicBezTo>
                      <a:pt x="4002" y="261518"/>
                      <a:pt x="0" y="251856"/>
                      <a:pt x="0" y="241781"/>
                    </a:cubicBezTo>
                    <a:lnTo>
                      <a:pt x="0" y="37987"/>
                    </a:lnTo>
                    <a:cubicBezTo>
                      <a:pt x="0" y="27912"/>
                      <a:pt x="4002" y="18250"/>
                      <a:pt x="11126" y="11126"/>
                    </a:cubicBezTo>
                    <a:cubicBezTo>
                      <a:pt x="18250" y="4002"/>
                      <a:pt x="27912" y="0"/>
                      <a:pt x="37987" y="0"/>
                    </a:cubicBezTo>
                    <a:close/>
                  </a:path>
                </a:pathLst>
              </a:custGeom>
              <a:solidFill>
                <a:srgbClr val="FFD28B"/>
              </a:solidFill>
            </p:spPr>
          </p:sp>
          <p:sp>
            <p:nvSpPr>
              <p:cNvPr id="31" name="TextBox 31"/>
              <p:cNvSpPr txBox="1"/>
              <p:nvPr/>
            </p:nvSpPr>
            <p:spPr>
              <a:xfrm>
                <a:off x="0" y="-66675"/>
                <a:ext cx="4030974" cy="34644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l">
                  <a:lnSpc>
                    <a:spcPts val="4900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32" name="TextBox 32"/>
            <p:cNvSpPr txBox="1"/>
            <p:nvPr/>
          </p:nvSpPr>
          <p:spPr>
            <a:xfrm>
              <a:off x="1406783" y="60767"/>
              <a:ext cx="11045034" cy="7736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900"/>
                </a:lnSpc>
              </a:pPr>
              <a:r>
                <a:rPr lang="en-US" sz="3500">
                  <a:solidFill>
                    <a:srgbClr val="3B191D"/>
                  </a:solidFill>
                  <a:latin typeface="Agbalumo"/>
                  <a:ea typeface="Agbalumo"/>
                  <a:cs typeface="Agbalumo"/>
                  <a:sym typeface="Agbalumo"/>
                </a:rPr>
                <a:t>Không thể xử lý các mối quan hệ phức tạp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6425356" y="3174742"/>
            <a:ext cx="9022105" cy="721388"/>
            <a:chOff x="0" y="0"/>
            <a:chExt cx="12029473" cy="961851"/>
          </a:xfrm>
        </p:grpSpPr>
        <p:grpSp>
          <p:nvGrpSpPr>
            <p:cNvPr id="34" name="Group 34"/>
            <p:cNvGrpSpPr/>
            <p:nvPr/>
          </p:nvGrpSpPr>
          <p:grpSpPr>
            <a:xfrm>
              <a:off x="0" y="0"/>
              <a:ext cx="12029473" cy="961851"/>
              <a:chOff x="0" y="0"/>
              <a:chExt cx="3498946" cy="279768"/>
            </a:xfrm>
          </p:grpSpPr>
          <p:sp>
            <p:nvSpPr>
              <p:cNvPr id="35" name="Freeform 35"/>
              <p:cNvSpPr/>
              <p:nvPr/>
            </p:nvSpPr>
            <p:spPr>
              <a:xfrm>
                <a:off x="0" y="0"/>
                <a:ext cx="3498947" cy="279768"/>
              </a:xfrm>
              <a:custGeom>
                <a:avLst/>
                <a:gdLst/>
                <a:ahLst/>
                <a:cxnLst/>
                <a:rect l="l" t="t" r="r" b="b"/>
                <a:pathLst>
                  <a:path w="3498947" h="279768">
                    <a:moveTo>
                      <a:pt x="43763" y="0"/>
                    </a:moveTo>
                    <a:lnTo>
                      <a:pt x="3455183" y="0"/>
                    </a:lnTo>
                    <a:cubicBezTo>
                      <a:pt x="3466790" y="0"/>
                      <a:pt x="3477921" y="4611"/>
                      <a:pt x="3486129" y="12818"/>
                    </a:cubicBezTo>
                    <a:cubicBezTo>
                      <a:pt x="3494336" y="21025"/>
                      <a:pt x="3498947" y="32157"/>
                      <a:pt x="3498947" y="43763"/>
                    </a:cubicBezTo>
                    <a:lnTo>
                      <a:pt x="3498947" y="236005"/>
                    </a:lnTo>
                    <a:cubicBezTo>
                      <a:pt x="3498947" y="260175"/>
                      <a:pt x="3479353" y="279768"/>
                      <a:pt x="3455183" y="279768"/>
                    </a:cubicBezTo>
                    <a:lnTo>
                      <a:pt x="43763" y="279768"/>
                    </a:lnTo>
                    <a:cubicBezTo>
                      <a:pt x="32157" y="279768"/>
                      <a:pt x="21025" y="275158"/>
                      <a:pt x="12818" y="266950"/>
                    </a:cubicBezTo>
                    <a:cubicBezTo>
                      <a:pt x="4611" y="258743"/>
                      <a:pt x="0" y="247612"/>
                      <a:pt x="0" y="236005"/>
                    </a:cubicBezTo>
                    <a:lnTo>
                      <a:pt x="0" y="43763"/>
                    </a:lnTo>
                    <a:cubicBezTo>
                      <a:pt x="0" y="32157"/>
                      <a:pt x="4611" y="21025"/>
                      <a:pt x="12818" y="12818"/>
                    </a:cubicBezTo>
                    <a:cubicBezTo>
                      <a:pt x="21025" y="4611"/>
                      <a:pt x="32157" y="0"/>
                      <a:pt x="43763" y="0"/>
                    </a:cubicBezTo>
                    <a:close/>
                  </a:path>
                </a:pathLst>
              </a:custGeom>
              <a:solidFill>
                <a:srgbClr val="FFD28B"/>
              </a:solidFill>
            </p:spPr>
          </p:sp>
          <p:sp>
            <p:nvSpPr>
              <p:cNvPr id="36" name="TextBox 36"/>
              <p:cNvSpPr txBox="1"/>
              <p:nvPr/>
            </p:nvSpPr>
            <p:spPr>
              <a:xfrm>
                <a:off x="0" y="-66675"/>
                <a:ext cx="3498946" cy="34644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l">
                  <a:lnSpc>
                    <a:spcPts val="4900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37" name="TextBox 37"/>
            <p:cNvSpPr txBox="1"/>
            <p:nvPr/>
          </p:nvSpPr>
          <p:spPr>
            <a:xfrm>
              <a:off x="1221109" y="60767"/>
              <a:ext cx="9587255" cy="7736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900"/>
                </a:lnSpc>
              </a:pPr>
              <a:r>
                <a:rPr lang="en-US" sz="3500">
                  <a:solidFill>
                    <a:srgbClr val="3B191D"/>
                  </a:solidFill>
                  <a:latin typeface="Agbalumo"/>
                  <a:ea typeface="Agbalumo"/>
                  <a:cs typeface="Agbalumo"/>
                  <a:sym typeface="Agbalumo"/>
                </a:rPr>
                <a:t>Cần nhiều kỹ thuật tiền xử lý dữ liệu</a:t>
              </a:r>
            </a:p>
          </p:txBody>
        </p:sp>
      </p:grpSp>
      <p:sp>
        <p:nvSpPr>
          <p:cNvPr id="38" name="Freeform 38"/>
          <p:cNvSpPr/>
          <p:nvPr/>
        </p:nvSpPr>
        <p:spPr>
          <a:xfrm rot="-1819312">
            <a:off x="16485697" y="4613718"/>
            <a:ext cx="1959848" cy="2333153"/>
          </a:xfrm>
          <a:custGeom>
            <a:avLst/>
            <a:gdLst/>
            <a:ahLst/>
            <a:cxnLst/>
            <a:rect l="l" t="t" r="r" b="b"/>
            <a:pathLst>
              <a:path w="1959848" h="2333153">
                <a:moveTo>
                  <a:pt x="0" y="0"/>
                </a:moveTo>
                <a:lnTo>
                  <a:pt x="1959848" y="0"/>
                </a:lnTo>
                <a:lnTo>
                  <a:pt x="1959848" y="2333152"/>
                </a:lnTo>
                <a:lnTo>
                  <a:pt x="0" y="233315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39" name="Freeform 39"/>
          <p:cNvSpPr/>
          <p:nvPr/>
        </p:nvSpPr>
        <p:spPr>
          <a:xfrm rot="463956">
            <a:off x="15037079" y="8144588"/>
            <a:ext cx="2917907" cy="1954998"/>
          </a:xfrm>
          <a:custGeom>
            <a:avLst/>
            <a:gdLst/>
            <a:ahLst/>
            <a:cxnLst/>
            <a:rect l="l" t="t" r="r" b="b"/>
            <a:pathLst>
              <a:path w="2917907" h="1954998">
                <a:moveTo>
                  <a:pt x="0" y="0"/>
                </a:moveTo>
                <a:lnTo>
                  <a:pt x="2917907" y="0"/>
                </a:lnTo>
                <a:lnTo>
                  <a:pt x="2917907" y="1954998"/>
                </a:lnTo>
                <a:lnTo>
                  <a:pt x="0" y="195499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40" name="Freeform 40"/>
          <p:cNvSpPr/>
          <p:nvPr/>
        </p:nvSpPr>
        <p:spPr>
          <a:xfrm rot="-302008">
            <a:off x="16056961" y="5630848"/>
            <a:ext cx="540397" cy="620255"/>
          </a:xfrm>
          <a:custGeom>
            <a:avLst/>
            <a:gdLst/>
            <a:ahLst/>
            <a:cxnLst/>
            <a:rect l="l" t="t" r="r" b="b"/>
            <a:pathLst>
              <a:path w="540397" h="620255">
                <a:moveTo>
                  <a:pt x="0" y="0"/>
                </a:moveTo>
                <a:lnTo>
                  <a:pt x="540397" y="0"/>
                </a:lnTo>
                <a:lnTo>
                  <a:pt x="540397" y="620255"/>
                </a:lnTo>
                <a:lnTo>
                  <a:pt x="0" y="6202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1" name="Freeform 41"/>
          <p:cNvSpPr/>
          <p:nvPr/>
        </p:nvSpPr>
        <p:spPr>
          <a:xfrm rot="-8237348">
            <a:off x="16165526" y="6399739"/>
            <a:ext cx="661013" cy="758694"/>
          </a:xfrm>
          <a:custGeom>
            <a:avLst/>
            <a:gdLst/>
            <a:ahLst/>
            <a:cxnLst/>
            <a:rect l="l" t="t" r="r" b="b"/>
            <a:pathLst>
              <a:path w="661013" h="758694">
                <a:moveTo>
                  <a:pt x="0" y="0"/>
                </a:moveTo>
                <a:lnTo>
                  <a:pt x="661013" y="0"/>
                </a:lnTo>
                <a:lnTo>
                  <a:pt x="661013" y="758695"/>
                </a:lnTo>
                <a:lnTo>
                  <a:pt x="0" y="7586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A32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04670" y="8828847"/>
            <a:ext cx="18497340" cy="1565728"/>
            <a:chOff x="0" y="0"/>
            <a:chExt cx="5010866" cy="42415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10865" cy="424150"/>
            </a:xfrm>
            <a:custGeom>
              <a:avLst/>
              <a:gdLst/>
              <a:ahLst/>
              <a:cxnLst/>
              <a:rect l="l" t="t" r="r" b="b"/>
              <a:pathLst>
                <a:path w="5010865" h="424150">
                  <a:moveTo>
                    <a:pt x="0" y="0"/>
                  </a:moveTo>
                  <a:lnTo>
                    <a:pt x="5010865" y="0"/>
                  </a:lnTo>
                  <a:lnTo>
                    <a:pt x="5010865" y="424150"/>
                  </a:lnTo>
                  <a:lnTo>
                    <a:pt x="0" y="424150"/>
                  </a:lnTo>
                  <a:close/>
                </a:path>
              </a:pathLst>
            </a:custGeom>
            <a:solidFill>
              <a:srgbClr val="CEBFA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5010866" cy="4622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97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6342682" y="-357410"/>
            <a:ext cx="2049988" cy="1386110"/>
            <a:chOff x="0" y="0"/>
            <a:chExt cx="555335" cy="37549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55335" cy="375493"/>
            </a:xfrm>
            <a:custGeom>
              <a:avLst/>
              <a:gdLst/>
              <a:ahLst/>
              <a:cxnLst/>
              <a:rect l="l" t="t" r="r" b="b"/>
              <a:pathLst>
                <a:path w="555335" h="375493">
                  <a:moveTo>
                    <a:pt x="0" y="0"/>
                  </a:moveTo>
                  <a:lnTo>
                    <a:pt x="555335" y="0"/>
                  </a:lnTo>
                  <a:lnTo>
                    <a:pt x="555335" y="375493"/>
                  </a:lnTo>
                  <a:lnTo>
                    <a:pt x="0" y="375493"/>
                  </a:lnTo>
                  <a:close/>
                </a:path>
              </a:pathLst>
            </a:custGeom>
            <a:solidFill>
              <a:srgbClr val="CEBFA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555335" cy="4135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97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28700" y="726624"/>
            <a:ext cx="5895379" cy="8833752"/>
            <a:chOff x="0" y="0"/>
            <a:chExt cx="913349" cy="136857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913349" cy="1368579"/>
            </a:xfrm>
            <a:custGeom>
              <a:avLst/>
              <a:gdLst/>
              <a:ahLst/>
              <a:cxnLst/>
              <a:rect l="l" t="t" r="r" b="b"/>
              <a:pathLst>
                <a:path w="913349" h="1368579">
                  <a:moveTo>
                    <a:pt x="0" y="0"/>
                  </a:moveTo>
                  <a:lnTo>
                    <a:pt x="913349" y="0"/>
                  </a:lnTo>
                  <a:lnTo>
                    <a:pt x="913349" y="1368579"/>
                  </a:lnTo>
                  <a:lnTo>
                    <a:pt x="0" y="1368579"/>
                  </a:lnTo>
                  <a:close/>
                </a:path>
              </a:pathLst>
            </a:custGeom>
            <a:blipFill>
              <a:blip r:embed="rId2"/>
              <a:stretch>
                <a:fillRect t="-84" b="-84"/>
              </a:stretch>
            </a:blipFill>
          </p:spPr>
        </p:sp>
      </p:grpSp>
      <p:sp>
        <p:nvSpPr>
          <p:cNvPr id="10" name="TextBox 10"/>
          <p:cNvSpPr txBox="1"/>
          <p:nvPr/>
        </p:nvSpPr>
        <p:spPr>
          <a:xfrm>
            <a:off x="7599578" y="879024"/>
            <a:ext cx="9084658" cy="10598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978"/>
              </a:lnSpc>
            </a:pPr>
            <a:r>
              <a:rPr lang="en-US" sz="7978">
                <a:solidFill>
                  <a:srgbClr val="CEBFAF"/>
                </a:solidFill>
                <a:latin typeface="Agbalumo"/>
                <a:ea typeface="Agbalumo"/>
                <a:cs typeface="Agbalumo"/>
                <a:sym typeface="Agbalumo"/>
              </a:rPr>
              <a:t>MỤC TIÊU DỰ ÁN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371088" y="2613562"/>
            <a:ext cx="9888212" cy="4049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2428" lvl="1" indent="-356214" algn="just">
              <a:lnSpc>
                <a:spcPts val="4619"/>
              </a:lnSpc>
              <a:buFont typeface="Arial"/>
              <a:buChar char="•"/>
            </a:pPr>
            <a:r>
              <a:rPr lang="en-US" sz="32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Xây dựng mô hình dự đoán giá sản phẩm dựa trên các yếu tố liên quan.</a:t>
            </a:r>
          </a:p>
          <a:p>
            <a:pPr marL="712428" lvl="1" indent="-356214" algn="just">
              <a:lnSpc>
                <a:spcPts val="4619"/>
              </a:lnSpc>
              <a:buFont typeface="Arial"/>
              <a:buChar char="•"/>
            </a:pPr>
            <a:r>
              <a:rPr lang="en-US" sz="32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Đề xuất mức giá hợp lý cho từng sản phẩm.</a:t>
            </a:r>
          </a:p>
          <a:p>
            <a:pPr marL="712428" lvl="1" indent="-356214" algn="just">
              <a:lnSpc>
                <a:spcPts val="4619"/>
              </a:lnSpc>
              <a:buFont typeface="Arial"/>
              <a:buChar char="•"/>
            </a:pPr>
            <a:r>
              <a:rPr lang="en-US" sz="32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Sử dụng </a:t>
            </a:r>
            <a:r>
              <a:rPr lang="en-US" sz="3299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Hồi quy tuyến tính</a:t>
            </a:r>
            <a:r>
              <a:rPr lang="en-US" sz="32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làm phương pháp chính.</a:t>
            </a:r>
          </a:p>
          <a:p>
            <a:pPr algn="just">
              <a:lnSpc>
                <a:spcPts val="4619"/>
              </a:lnSpc>
            </a:pPr>
            <a:endParaRPr lang="en-US" sz="3299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A32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463858" y="2081202"/>
            <a:ext cx="3795442" cy="7177098"/>
            <a:chOff x="0" y="0"/>
            <a:chExt cx="457842" cy="86577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57842" cy="865770"/>
            </a:xfrm>
            <a:custGeom>
              <a:avLst/>
              <a:gdLst/>
              <a:ahLst/>
              <a:cxnLst/>
              <a:rect l="l" t="t" r="r" b="b"/>
              <a:pathLst>
                <a:path w="457842" h="865770">
                  <a:moveTo>
                    <a:pt x="0" y="0"/>
                  </a:moveTo>
                  <a:lnTo>
                    <a:pt x="457842" y="0"/>
                  </a:lnTo>
                  <a:lnTo>
                    <a:pt x="457842" y="865770"/>
                  </a:lnTo>
                  <a:lnTo>
                    <a:pt x="0" y="865770"/>
                  </a:lnTo>
                  <a:close/>
                </a:path>
              </a:pathLst>
            </a:custGeom>
            <a:blipFill>
              <a:blip r:embed="rId2"/>
              <a:stretch>
                <a:fillRect l="-13032" r="-13032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9497853" y="2081202"/>
            <a:ext cx="3795442" cy="7177098"/>
            <a:chOff x="0" y="0"/>
            <a:chExt cx="457842" cy="86577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57842" cy="865770"/>
            </a:xfrm>
            <a:custGeom>
              <a:avLst/>
              <a:gdLst/>
              <a:ahLst/>
              <a:cxnLst/>
              <a:rect l="l" t="t" r="r" b="b"/>
              <a:pathLst>
                <a:path w="457842" h="865770">
                  <a:moveTo>
                    <a:pt x="0" y="0"/>
                  </a:moveTo>
                  <a:lnTo>
                    <a:pt x="457842" y="0"/>
                  </a:lnTo>
                  <a:lnTo>
                    <a:pt x="457842" y="865770"/>
                  </a:lnTo>
                  <a:lnTo>
                    <a:pt x="0" y="865770"/>
                  </a:lnTo>
                  <a:close/>
                </a:path>
              </a:pathLst>
            </a:custGeom>
            <a:blipFill>
              <a:blip r:embed="rId3"/>
              <a:stretch>
                <a:fillRect l="-34444" r="-34444"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>
            <a:off x="16866978" y="1028700"/>
            <a:ext cx="392322" cy="287912"/>
            <a:chOff x="0" y="0"/>
            <a:chExt cx="523097" cy="383883"/>
          </a:xfrm>
        </p:grpSpPr>
        <p:sp>
          <p:nvSpPr>
            <p:cNvPr id="7" name="AutoShape 7"/>
            <p:cNvSpPr/>
            <p:nvPr/>
          </p:nvSpPr>
          <p:spPr>
            <a:xfrm>
              <a:off x="0" y="19050"/>
              <a:ext cx="523097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8" name="AutoShape 8"/>
            <p:cNvSpPr/>
            <p:nvPr/>
          </p:nvSpPr>
          <p:spPr>
            <a:xfrm>
              <a:off x="0" y="191941"/>
              <a:ext cx="523097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9" name="AutoShape 9"/>
            <p:cNvSpPr/>
            <p:nvPr/>
          </p:nvSpPr>
          <p:spPr>
            <a:xfrm>
              <a:off x="0" y="364833"/>
              <a:ext cx="523097" cy="0"/>
            </a:xfrm>
            <a:prstGeom prst="line">
              <a:avLst/>
            </a:prstGeom>
            <a:ln w="381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10" name="Freeform 10"/>
          <p:cNvSpPr/>
          <p:nvPr/>
        </p:nvSpPr>
        <p:spPr>
          <a:xfrm rot="-10800000">
            <a:off x="9497853" y="8916710"/>
            <a:ext cx="3795442" cy="341590"/>
          </a:xfrm>
          <a:custGeom>
            <a:avLst/>
            <a:gdLst/>
            <a:ahLst/>
            <a:cxnLst/>
            <a:rect l="l" t="t" r="r" b="b"/>
            <a:pathLst>
              <a:path w="3795442" h="341590">
                <a:moveTo>
                  <a:pt x="0" y="0"/>
                </a:moveTo>
                <a:lnTo>
                  <a:pt x="3795442" y="0"/>
                </a:lnTo>
                <a:lnTo>
                  <a:pt x="3795442" y="341590"/>
                </a:lnTo>
                <a:lnTo>
                  <a:pt x="0" y="3415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 rot="-10800000">
            <a:off x="13463858" y="8916710"/>
            <a:ext cx="3795442" cy="341590"/>
          </a:xfrm>
          <a:custGeom>
            <a:avLst/>
            <a:gdLst/>
            <a:ahLst/>
            <a:cxnLst/>
            <a:rect l="l" t="t" r="r" b="b"/>
            <a:pathLst>
              <a:path w="3795442" h="341590">
                <a:moveTo>
                  <a:pt x="0" y="0"/>
                </a:moveTo>
                <a:lnTo>
                  <a:pt x="3795442" y="0"/>
                </a:lnTo>
                <a:lnTo>
                  <a:pt x="3795442" y="341590"/>
                </a:lnTo>
                <a:lnTo>
                  <a:pt x="0" y="3415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1172027" y="1652577"/>
            <a:ext cx="7782613" cy="38147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132"/>
              </a:lnSpc>
              <a:spcBef>
                <a:spcPct val="0"/>
              </a:spcBef>
            </a:pPr>
            <a:r>
              <a:rPr lang="en-US" sz="22237">
                <a:solidFill>
                  <a:srgbClr val="F7E7D8"/>
                </a:solidFill>
                <a:latin typeface="Agbalumo"/>
                <a:ea typeface="Agbalumo"/>
                <a:cs typeface="Agbalumo"/>
                <a:sym typeface="Agbalumo"/>
              </a:rPr>
              <a:t>Demo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48262" y="9745876"/>
            <a:ext cx="3621065" cy="3562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 b="1">
                <a:solidFill>
                  <a:srgbClr val="FFFFFF"/>
                </a:solidFill>
                <a:latin typeface="Inter Medium"/>
                <a:ea typeface="Inter Medium"/>
                <a:cs typeface="Inter Medium"/>
                <a:sym typeface="Inter Medium"/>
              </a:rPr>
              <a:t>Mai Dương Bá Đạt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10388592" y="1028700"/>
            <a:ext cx="5809405" cy="318135"/>
            <a:chOff x="0" y="0"/>
            <a:chExt cx="7745874" cy="424180"/>
          </a:xfrm>
        </p:grpSpPr>
        <p:sp>
          <p:nvSpPr>
            <p:cNvPr id="15" name="TextBox 15"/>
            <p:cNvSpPr txBox="1"/>
            <p:nvPr/>
          </p:nvSpPr>
          <p:spPr>
            <a:xfrm>
              <a:off x="0" y="-38100"/>
              <a:ext cx="2326600" cy="4622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40"/>
                </a:lnSpc>
                <a:spcBef>
                  <a:spcPct val="0"/>
                </a:spcBef>
              </a:pPr>
              <a:r>
                <a:rPr lang="en-US" sz="2100" b="1">
                  <a:solidFill>
                    <a:srgbClr val="FFFFFF"/>
                  </a:solidFill>
                  <a:latin typeface="Inter Medium"/>
                  <a:ea typeface="Inter Medium"/>
                  <a:cs typeface="Inter Medium"/>
                  <a:sym typeface="Inter Medium"/>
                </a:rPr>
                <a:t>Home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2709637" y="-38100"/>
              <a:ext cx="2326600" cy="4622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40"/>
                </a:lnSpc>
                <a:spcBef>
                  <a:spcPct val="0"/>
                </a:spcBef>
              </a:pPr>
              <a:r>
                <a:rPr lang="en-US" sz="2100" b="1">
                  <a:solidFill>
                    <a:srgbClr val="FFFFFF"/>
                  </a:solidFill>
                  <a:latin typeface="Inter Medium"/>
                  <a:ea typeface="Inter Medium"/>
                  <a:cs typeface="Inter Medium"/>
                  <a:sym typeface="Inter Medium"/>
                </a:rPr>
                <a:t>About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5419274" y="-38100"/>
              <a:ext cx="2326600" cy="4622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40"/>
                </a:lnSpc>
                <a:spcBef>
                  <a:spcPct val="0"/>
                </a:spcBef>
              </a:pPr>
              <a:r>
                <a:rPr lang="en-US" sz="2100" b="1">
                  <a:solidFill>
                    <a:srgbClr val="FFFFFF"/>
                  </a:solidFill>
                  <a:latin typeface="Inter Medium"/>
                  <a:ea typeface="Inter Medium"/>
                  <a:cs typeface="Inter Medium"/>
                  <a:sym typeface="Inter Medium"/>
                </a:rPr>
                <a:t>Contact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A32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918204" y="-107575"/>
            <a:ext cx="7453366" cy="10502150"/>
            <a:chOff x="0" y="0"/>
            <a:chExt cx="1154722" cy="162705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54721" cy="1627058"/>
            </a:xfrm>
            <a:custGeom>
              <a:avLst/>
              <a:gdLst/>
              <a:ahLst/>
              <a:cxnLst/>
              <a:rect l="l" t="t" r="r" b="b"/>
              <a:pathLst>
                <a:path w="1154721" h="1627058">
                  <a:moveTo>
                    <a:pt x="0" y="0"/>
                  </a:moveTo>
                  <a:lnTo>
                    <a:pt x="1154721" y="0"/>
                  </a:lnTo>
                  <a:lnTo>
                    <a:pt x="1154721" y="1627058"/>
                  </a:lnTo>
                  <a:lnTo>
                    <a:pt x="0" y="1627058"/>
                  </a:lnTo>
                  <a:close/>
                </a:path>
              </a:pathLst>
            </a:custGeom>
            <a:blipFill>
              <a:blip r:embed="rId2"/>
              <a:stretch>
                <a:fillRect l="-68599" r="-42493"/>
              </a:stretch>
            </a:blipFill>
          </p:spPr>
        </p:sp>
      </p:grpSp>
      <p:sp>
        <p:nvSpPr>
          <p:cNvPr id="4" name="TextBox 4"/>
          <p:cNvSpPr txBox="1"/>
          <p:nvPr/>
        </p:nvSpPr>
        <p:spPr>
          <a:xfrm>
            <a:off x="593328" y="821210"/>
            <a:ext cx="9899150" cy="34162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8000"/>
              </a:lnSpc>
            </a:pPr>
            <a:r>
              <a:rPr lang="en-US" sz="20000">
                <a:solidFill>
                  <a:srgbClr val="CEBFAF"/>
                </a:solidFill>
                <a:latin typeface="Agbalumo"/>
                <a:ea typeface="Agbalumo"/>
                <a:cs typeface="Agbalumo"/>
                <a:sym typeface="Agbalumo"/>
              </a:rPr>
              <a:t>THANK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1125284" y="821210"/>
            <a:ext cx="6803116" cy="34162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8000"/>
              </a:lnSpc>
              <a:spcBef>
                <a:spcPct val="0"/>
              </a:spcBef>
            </a:pPr>
            <a:r>
              <a:rPr lang="en-US" sz="20000">
                <a:solidFill>
                  <a:srgbClr val="FFFFFF"/>
                </a:solidFill>
                <a:latin typeface="Agbalumo"/>
                <a:ea typeface="Agbalumo"/>
                <a:cs typeface="Agbalumo"/>
                <a:sym typeface="Agbalumo"/>
              </a:rPr>
              <a:t>YOU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338134" y="7262144"/>
            <a:ext cx="6239156" cy="1076545"/>
            <a:chOff x="0" y="0"/>
            <a:chExt cx="8318875" cy="1435394"/>
          </a:xfrm>
        </p:grpSpPr>
        <p:sp>
          <p:nvSpPr>
            <p:cNvPr id="7" name="Freeform 7"/>
            <p:cNvSpPr/>
            <p:nvPr/>
          </p:nvSpPr>
          <p:spPr>
            <a:xfrm>
              <a:off x="0" y="63609"/>
              <a:ext cx="448414" cy="448414"/>
            </a:xfrm>
            <a:custGeom>
              <a:avLst/>
              <a:gdLst/>
              <a:ahLst/>
              <a:cxnLst/>
              <a:rect l="l" t="t" r="r" b="b"/>
              <a:pathLst>
                <a:path w="448414" h="448414">
                  <a:moveTo>
                    <a:pt x="0" y="0"/>
                  </a:moveTo>
                  <a:lnTo>
                    <a:pt x="448414" y="0"/>
                  </a:lnTo>
                  <a:lnTo>
                    <a:pt x="448414" y="448414"/>
                  </a:lnTo>
                  <a:lnTo>
                    <a:pt x="0" y="44841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8" name="Freeform 8"/>
            <p:cNvSpPr/>
            <p:nvPr/>
          </p:nvSpPr>
          <p:spPr>
            <a:xfrm>
              <a:off x="0" y="935983"/>
              <a:ext cx="448414" cy="448414"/>
            </a:xfrm>
            <a:custGeom>
              <a:avLst/>
              <a:gdLst/>
              <a:ahLst/>
              <a:cxnLst/>
              <a:rect l="l" t="t" r="r" b="b"/>
              <a:pathLst>
                <a:path w="448414" h="448414">
                  <a:moveTo>
                    <a:pt x="0" y="0"/>
                  </a:moveTo>
                  <a:lnTo>
                    <a:pt x="448414" y="0"/>
                  </a:lnTo>
                  <a:lnTo>
                    <a:pt x="448414" y="448414"/>
                  </a:lnTo>
                  <a:lnTo>
                    <a:pt x="0" y="44841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9" name="TextBox 9"/>
            <p:cNvSpPr txBox="1"/>
            <p:nvPr/>
          </p:nvSpPr>
          <p:spPr>
            <a:xfrm>
              <a:off x="879143" y="-161925"/>
              <a:ext cx="7439732" cy="159731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168"/>
                </a:lnSpc>
              </a:pPr>
              <a:r>
                <a:rPr lang="en-US" sz="2871">
                  <a:solidFill>
                    <a:srgbClr val="FFFFFF"/>
                  </a:solidFill>
                  <a:latin typeface="Agbalumo"/>
                  <a:ea typeface="Agbalumo"/>
                  <a:cs typeface="Agbalumo"/>
                  <a:sym typeface="Agbalumo"/>
                </a:rPr>
                <a:t>Lê Hà Ngọc Thy</a:t>
              </a:r>
            </a:p>
            <a:p>
              <a:pPr marL="0" lvl="0" indent="0" algn="l">
                <a:lnSpc>
                  <a:spcPts val="5168"/>
                </a:lnSpc>
              </a:pPr>
              <a:r>
                <a:rPr lang="en-US" sz="2871">
                  <a:solidFill>
                    <a:srgbClr val="FFFFFF"/>
                  </a:solidFill>
                  <a:latin typeface="Agbalumo"/>
                  <a:ea typeface="Agbalumo"/>
                  <a:cs typeface="Agbalumo"/>
                  <a:sym typeface="Agbalumo"/>
                </a:rPr>
                <a:t>Mai Dương Bá Đạt</a:t>
              </a:r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819904" y="5471046"/>
            <a:ext cx="3722999" cy="13281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1530"/>
              </a:lnSpc>
            </a:pPr>
            <a:r>
              <a:rPr lang="en-US" sz="6405" dirty="0" err="1">
                <a:solidFill>
                  <a:srgbClr val="FFFFFF"/>
                </a:solidFill>
                <a:latin typeface="Agbalumo"/>
                <a:ea typeface="Agbalumo"/>
                <a:cs typeface="Agbalumo"/>
                <a:sym typeface="Agbalumo"/>
              </a:rPr>
              <a:t>Nhóm</a:t>
            </a:r>
            <a:r>
              <a:rPr lang="en-US" sz="6405" dirty="0">
                <a:solidFill>
                  <a:srgbClr val="FFFFFF"/>
                </a:solidFill>
                <a:latin typeface="Agbalumo"/>
                <a:ea typeface="Agbalumo"/>
                <a:cs typeface="Agbalumo"/>
                <a:sym typeface="Agbalumo"/>
              </a:rPr>
              <a:t> 1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A32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751803" y="721861"/>
            <a:ext cx="5426446" cy="790563"/>
            <a:chOff x="0" y="0"/>
            <a:chExt cx="7235261" cy="1054084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7235261" cy="1054084"/>
              <a:chOff x="0" y="0"/>
              <a:chExt cx="1702870" cy="248086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1702870" cy="248086"/>
              </a:xfrm>
              <a:custGeom>
                <a:avLst/>
                <a:gdLst/>
                <a:ahLst/>
                <a:cxnLst/>
                <a:rect l="l" t="t" r="r" b="b"/>
                <a:pathLst>
                  <a:path w="1702870" h="248086">
                    <a:moveTo>
                      <a:pt x="72762" y="0"/>
                    </a:moveTo>
                    <a:lnTo>
                      <a:pt x="1630109" y="0"/>
                    </a:lnTo>
                    <a:cubicBezTo>
                      <a:pt x="1649406" y="0"/>
                      <a:pt x="1667914" y="7666"/>
                      <a:pt x="1681559" y="21311"/>
                    </a:cubicBezTo>
                    <a:cubicBezTo>
                      <a:pt x="1695204" y="34957"/>
                      <a:pt x="1702870" y="53464"/>
                      <a:pt x="1702870" y="72762"/>
                    </a:cubicBezTo>
                    <a:lnTo>
                      <a:pt x="1702870" y="175324"/>
                    </a:lnTo>
                    <a:cubicBezTo>
                      <a:pt x="1702870" y="215510"/>
                      <a:pt x="1670294" y="248086"/>
                      <a:pt x="1630109" y="248086"/>
                    </a:cubicBezTo>
                    <a:lnTo>
                      <a:pt x="72762" y="248086"/>
                    </a:lnTo>
                    <a:cubicBezTo>
                      <a:pt x="53464" y="248086"/>
                      <a:pt x="34957" y="240420"/>
                      <a:pt x="21311" y="226775"/>
                    </a:cubicBezTo>
                    <a:cubicBezTo>
                      <a:pt x="7666" y="213129"/>
                      <a:pt x="0" y="194622"/>
                      <a:pt x="0" y="175324"/>
                    </a:cubicBezTo>
                    <a:lnTo>
                      <a:pt x="0" y="72762"/>
                    </a:lnTo>
                    <a:cubicBezTo>
                      <a:pt x="0" y="53464"/>
                      <a:pt x="7666" y="34957"/>
                      <a:pt x="21311" y="21311"/>
                    </a:cubicBezTo>
                    <a:cubicBezTo>
                      <a:pt x="34957" y="7666"/>
                      <a:pt x="53464" y="0"/>
                      <a:pt x="72762" y="0"/>
                    </a:cubicBezTo>
                    <a:close/>
                  </a:path>
                </a:pathLst>
              </a:custGeom>
              <a:solidFill>
                <a:srgbClr val="C8926B"/>
              </a:solidFill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28575"/>
                <a:ext cx="1702870" cy="27666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6" name="TextBox 6"/>
            <p:cNvSpPr txBox="1"/>
            <p:nvPr/>
          </p:nvSpPr>
          <p:spPr>
            <a:xfrm>
              <a:off x="829862" y="142774"/>
              <a:ext cx="5575537" cy="6762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>
                  <a:solidFill>
                    <a:srgbClr val="3B191D"/>
                  </a:solidFill>
                  <a:latin typeface="Agbalumo"/>
                  <a:ea typeface="Agbalumo"/>
                  <a:cs typeface="Agbalumo"/>
                  <a:sym typeface="Agbalumo"/>
                </a:rPr>
                <a:t>1. Đọc file dữ liệu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1292496" y="2060117"/>
            <a:ext cx="5426446" cy="790563"/>
            <a:chOff x="0" y="0"/>
            <a:chExt cx="7235261" cy="1054084"/>
          </a:xfrm>
        </p:grpSpPr>
        <p:grpSp>
          <p:nvGrpSpPr>
            <p:cNvPr id="8" name="Group 8"/>
            <p:cNvGrpSpPr/>
            <p:nvPr/>
          </p:nvGrpSpPr>
          <p:grpSpPr>
            <a:xfrm>
              <a:off x="0" y="0"/>
              <a:ext cx="7235261" cy="1054084"/>
              <a:chOff x="0" y="0"/>
              <a:chExt cx="1702870" cy="248086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1702870" cy="248086"/>
              </a:xfrm>
              <a:custGeom>
                <a:avLst/>
                <a:gdLst/>
                <a:ahLst/>
                <a:cxnLst/>
                <a:rect l="l" t="t" r="r" b="b"/>
                <a:pathLst>
                  <a:path w="1702870" h="248086">
                    <a:moveTo>
                      <a:pt x="72762" y="0"/>
                    </a:moveTo>
                    <a:lnTo>
                      <a:pt x="1630109" y="0"/>
                    </a:lnTo>
                    <a:cubicBezTo>
                      <a:pt x="1649406" y="0"/>
                      <a:pt x="1667914" y="7666"/>
                      <a:pt x="1681559" y="21311"/>
                    </a:cubicBezTo>
                    <a:cubicBezTo>
                      <a:pt x="1695204" y="34957"/>
                      <a:pt x="1702870" y="53464"/>
                      <a:pt x="1702870" y="72762"/>
                    </a:cubicBezTo>
                    <a:lnTo>
                      <a:pt x="1702870" y="175324"/>
                    </a:lnTo>
                    <a:cubicBezTo>
                      <a:pt x="1702870" y="215510"/>
                      <a:pt x="1670294" y="248086"/>
                      <a:pt x="1630109" y="248086"/>
                    </a:cubicBezTo>
                    <a:lnTo>
                      <a:pt x="72762" y="248086"/>
                    </a:lnTo>
                    <a:cubicBezTo>
                      <a:pt x="53464" y="248086"/>
                      <a:pt x="34957" y="240420"/>
                      <a:pt x="21311" y="226775"/>
                    </a:cubicBezTo>
                    <a:cubicBezTo>
                      <a:pt x="7666" y="213129"/>
                      <a:pt x="0" y="194622"/>
                      <a:pt x="0" y="175324"/>
                    </a:cubicBezTo>
                    <a:lnTo>
                      <a:pt x="0" y="72762"/>
                    </a:lnTo>
                    <a:cubicBezTo>
                      <a:pt x="0" y="53464"/>
                      <a:pt x="7666" y="34957"/>
                      <a:pt x="21311" y="21311"/>
                    </a:cubicBezTo>
                    <a:cubicBezTo>
                      <a:pt x="34957" y="7666"/>
                      <a:pt x="53464" y="0"/>
                      <a:pt x="72762" y="0"/>
                    </a:cubicBezTo>
                    <a:close/>
                  </a:path>
                </a:pathLst>
              </a:custGeom>
              <a:solidFill>
                <a:srgbClr val="C8926B"/>
              </a:solidFill>
            </p:spPr>
          </p:sp>
          <p:sp>
            <p:nvSpPr>
              <p:cNvPr id="10" name="TextBox 10"/>
              <p:cNvSpPr txBox="1"/>
              <p:nvPr/>
            </p:nvSpPr>
            <p:spPr>
              <a:xfrm>
                <a:off x="0" y="-28575"/>
                <a:ext cx="1702870" cy="27666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11" name="TextBox 11"/>
            <p:cNvSpPr txBox="1"/>
            <p:nvPr/>
          </p:nvSpPr>
          <p:spPr>
            <a:xfrm>
              <a:off x="829862" y="142774"/>
              <a:ext cx="5575537" cy="6762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>
                  <a:solidFill>
                    <a:srgbClr val="3B191D"/>
                  </a:solidFill>
                  <a:latin typeface="Agbalumo"/>
                  <a:ea typeface="Agbalumo"/>
                  <a:cs typeface="Agbalumo"/>
                  <a:sym typeface="Agbalumo"/>
                </a:rPr>
                <a:t>8.Đánh giá mô hình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4874655" y="7431564"/>
            <a:ext cx="11343807" cy="790563"/>
            <a:chOff x="0" y="0"/>
            <a:chExt cx="15125075" cy="1054084"/>
          </a:xfrm>
        </p:grpSpPr>
        <p:grpSp>
          <p:nvGrpSpPr>
            <p:cNvPr id="13" name="Group 13"/>
            <p:cNvGrpSpPr/>
            <p:nvPr/>
          </p:nvGrpSpPr>
          <p:grpSpPr>
            <a:xfrm>
              <a:off x="0" y="0"/>
              <a:ext cx="15125075" cy="1054084"/>
              <a:chOff x="0" y="0"/>
              <a:chExt cx="3559795" cy="248086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3559795" cy="248086"/>
              </a:xfrm>
              <a:custGeom>
                <a:avLst/>
                <a:gdLst/>
                <a:ahLst/>
                <a:cxnLst/>
                <a:rect l="l" t="t" r="r" b="b"/>
                <a:pathLst>
                  <a:path w="3559795" h="248086">
                    <a:moveTo>
                      <a:pt x="34806" y="0"/>
                    </a:moveTo>
                    <a:lnTo>
                      <a:pt x="3524988" y="0"/>
                    </a:lnTo>
                    <a:cubicBezTo>
                      <a:pt x="3534220" y="0"/>
                      <a:pt x="3543072" y="3667"/>
                      <a:pt x="3549600" y="10195"/>
                    </a:cubicBezTo>
                    <a:cubicBezTo>
                      <a:pt x="3556128" y="16722"/>
                      <a:pt x="3559795" y="25575"/>
                      <a:pt x="3559795" y="34806"/>
                    </a:cubicBezTo>
                    <a:lnTo>
                      <a:pt x="3559795" y="213280"/>
                    </a:lnTo>
                    <a:cubicBezTo>
                      <a:pt x="3559795" y="232503"/>
                      <a:pt x="3544211" y="248086"/>
                      <a:pt x="3524988" y="248086"/>
                    </a:cubicBezTo>
                    <a:lnTo>
                      <a:pt x="34806" y="248086"/>
                    </a:lnTo>
                    <a:cubicBezTo>
                      <a:pt x="25575" y="248086"/>
                      <a:pt x="16722" y="244419"/>
                      <a:pt x="10195" y="237892"/>
                    </a:cubicBezTo>
                    <a:cubicBezTo>
                      <a:pt x="3667" y="231364"/>
                      <a:pt x="0" y="222511"/>
                      <a:pt x="0" y="213280"/>
                    </a:cubicBezTo>
                    <a:lnTo>
                      <a:pt x="0" y="34806"/>
                    </a:lnTo>
                    <a:cubicBezTo>
                      <a:pt x="0" y="25575"/>
                      <a:pt x="3667" y="16722"/>
                      <a:pt x="10195" y="10195"/>
                    </a:cubicBezTo>
                    <a:cubicBezTo>
                      <a:pt x="16722" y="3667"/>
                      <a:pt x="25575" y="0"/>
                      <a:pt x="34806" y="0"/>
                    </a:cubicBezTo>
                    <a:close/>
                  </a:path>
                </a:pathLst>
              </a:custGeom>
              <a:solidFill>
                <a:srgbClr val="C8926B"/>
              </a:solidFill>
            </p:spPr>
          </p:sp>
          <p:sp>
            <p:nvSpPr>
              <p:cNvPr id="15" name="TextBox 15"/>
              <p:cNvSpPr txBox="1"/>
              <p:nvPr/>
            </p:nvSpPr>
            <p:spPr>
              <a:xfrm>
                <a:off x="0" y="-28575"/>
                <a:ext cx="3559795" cy="27666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16" name="TextBox 16"/>
            <p:cNvSpPr txBox="1"/>
            <p:nvPr/>
          </p:nvSpPr>
          <p:spPr>
            <a:xfrm>
              <a:off x="1734799" y="142774"/>
              <a:ext cx="11655478" cy="6762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>
                  <a:solidFill>
                    <a:srgbClr val="3B191D"/>
                  </a:solidFill>
                  <a:latin typeface="Agbalumo"/>
                  <a:ea typeface="Agbalumo"/>
                  <a:cs typeface="Agbalumo"/>
                  <a:sym typeface="Agbalumo"/>
                </a:rPr>
                <a:t>6.Chia dữ liệu thành tập huấn luyện và tập kiểm tra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4874655" y="8774576"/>
            <a:ext cx="11548560" cy="790563"/>
            <a:chOff x="0" y="0"/>
            <a:chExt cx="15398079" cy="1054084"/>
          </a:xfrm>
        </p:grpSpPr>
        <p:grpSp>
          <p:nvGrpSpPr>
            <p:cNvPr id="18" name="Group 18"/>
            <p:cNvGrpSpPr/>
            <p:nvPr/>
          </p:nvGrpSpPr>
          <p:grpSpPr>
            <a:xfrm>
              <a:off x="0" y="0"/>
              <a:ext cx="15398079" cy="1054084"/>
              <a:chOff x="0" y="0"/>
              <a:chExt cx="3624048" cy="248086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3624048" cy="248086"/>
              </a:xfrm>
              <a:custGeom>
                <a:avLst/>
                <a:gdLst/>
                <a:ahLst/>
                <a:cxnLst/>
                <a:rect l="l" t="t" r="r" b="b"/>
                <a:pathLst>
                  <a:path w="3624048" h="248086">
                    <a:moveTo>
                      <a:pt x="34189" y="0"/>
                    </a:moveTo>
                    <a:lnTo>
                      <a:pt x="3589859" y="0"/>
                    </a:lnTo>
                    <a:cubicBezTo>
                      <a:pt x="3608741" y="0"/>
                      <a:pt x="3624048" y="15307"/>
                      <a:pt x="3624048" y="34189"/>
                    </a:cubicBezTo>
                    <a:lnTo>
                      <a:pt x="3624048" y="213897"/>
                    </a:lnTo>
                    <a:cubicBezTo>
                      <a:pt x="3624048" y="232779"/>
                      <a:pt x="3608741" y="248086"/>
                      <a:pt x="3589859" y="248086"/>
                    </a:cubicBezTo>
                    <a:lnTo>
                      <a:pt x="34189" y="248086"/>
                    </a:lnTo>
                    <a:cubicBezTo>
                      <a:pt x="15307" y="248086"/>
                      <a:pt x="0" y="232779"/>
                      <a:pt x="0" y="213897"/>
                    </a:cubicBezTo>
                    <a:lnTo>
                      <a:pt x="0" y="34189"/>
                    </a:lnTo>
                    <a:cubicBezTo>
                      <a:pt x="0" y="15307"/>
                      <a:pt x="15307" y="0"/>
                      <a:pt x="34189" y="0"/>
                    </a:cubicBezTo>
                    <a:close/>
                  </a:path>
                </a:pathLst>
              </a:custGeom>
              <a:solidFill>
                <a:srgbClr val="C8926B"/>
              </a:solidFill>
            </p:spPr>
          </p:sp>
          <p:sp>
            <p:nvSpPr>
              <p:cNvPr id="20" name="TextBox 20"/>
              <p:cNvSpPr txBox="1"/>
              <p:nvPr/>
            </p:nvSpPr>
            <p:spPr>
              <a:xfrm>
                <a:off x="0" y="-28575"/>
                <a:ext cx="3624048" cy="27666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21" name="TextBox 21"/>
            <p:cNvSpPr txBox="1"/>
            <p:nvPr/>
          </p:nvSpPr>
          <p:spPr>
            <a:xfrm>
              <a:off x="1766112" y="142774"/>
              <a:ext cx="11865856" cy="6762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>
                  <a:solidFill>
                    <a:srgbClr val="3B191D"/>
                  </a:solidFill>
                  <a:latin typeface="Agbalumo"/>
                  <a:ea typeface="Agbalumo"/>
                  <a:cs typeface="Agbalumo"/>
                  <a:sym typeface="Agbalumo"/>
                </a:rPr>
                <a:t>7.Huấn luyện mô hình hồi quy tuyến tính</a:t>
              </a:r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4874655" y="6089155"/>
            <a:ext cx="7565868" cy="790563"/>
            <a:chOff x="0" y="0"/>
            <a:chExt cx="10087824" cy="1054084"/>
          </a:xfrm>
        </p:grpSpPr>
        <p:grpSp>
          <p:nvGrpSpPr>
            <p:cNvPr id="23" name="Group 23"/>
            <p:cNvGrpSpPr/>
            <p:nvPr/>
          </p:nvGrpSpPr>
          <p:grpSpPr>
            <a:xfrm>
              <a:off x="0" y="0"/>
              <a:ext cx="10087824" cy="1054084"/>
              <a:chOff x="0" y="0"/>
              <a:chExt cx="2374242" cy="248086"/>
            </a:xfrm>
          </p:grpSpPr>
          <p:sp>
            <p:nvSpPr>
              <p:cNvPr id="24" name="Freeform 24"/>
              <p:cNvSpPr/>
              <p:nvPr/>
            </p:nvSpPr>
            <p:spPr>
              <a:xfrm>
                <a:off x="0" y="0"/>
                <a:ext cx="2374242" cy="248086"/>
              </a:xfrm>
              <a:custGeom>
                <a:avLst/>
                <a:gdLst/>
                <a:ahLst/>
                <a:cxnLst/>
                <a:rect l="l" t="t" r="r" b="b"/>
                <a:pathLst>
                  <a:path w="2374242" h="248086">
                    <a:moveTo>
                      <a:pt x="52187" y="0"/>
                    </a:moveTo>
                    <a:lnTo>
                      <a:pt x="2322055" y="0"/>
                    </a:lnTo>
                    <a:cubicBezTo>
                      <a:pt x="2350877" y="0"/>
                      <a:pt x="2374242" y="23365"/>
                      <a:pt x="2374242" y="52187"/>
                    </a:cubicBezTo>
                    <a:lnTo>
                      <a:pt x="2374242" y="195899"/>
                    </a:lnTo>
                    <a:cubicBezTo>
                      <a:pt x="2374242" y="209740"/>
                      <a:pt x="2368743" y="223014"/>
                      <a:pt x="2358957" y="232801"/>
                    </a:cubicBezTo>
                    <a:cubicBezTo>
                      <a:pt x="2349170" y="242588"/>
                      <a:pt x="2335896" y="248086"/>
                      <a:pt x="2322055" y="248086"/>
                    </a:cubicBezTo>
                    <a:lnTo>
                      <a:pt x="52187" y="248086"/>
                    </a:lnTo>
                    <a:cubicBezTo>
                      <a:pt x="38346" y="248086"/>
                      <a:pt x="25072" y="242588"/>
                      <a:pt x="15285" y="232801"/>
                    </a:cubicBezTo>
                    <a:cubicBezTo>
                      <a:pt x="5498" y="223014"/>
                      <a:pt x="0" y="209740"/>
                      <a:pt x="0" y="195899"/>
                    </a:cubicBezTo>
                    <a:lnTo>
                      <a:pt x="0" y="52187"/>
                    </a:lnTo>
                    <a:cubicBezTo>
                      <a:pt x="0" y="38346"/>
                      <a:pt x="5498" y="25072"/>
                      <a:pt x="15285" y="15285"/>
                    </a:cubicBezTo>
                    <a:cubicBezTo>
                      <a:pt x="25072" y="5498"/>
                      <a:pt x="38346" y="0"/>
                      <a:pt x="52187" y="0"/>
                    </a:cubicBezTo>
                    <a:close/>
                  </a:path>
                </a:pathLst>
              </a:custGeom>
              <a:solidFill>
                <a:srgbClr val="C8926B"/>
              </a:solidFill>
            </p:spPr>
          </p:sp>
          <p:sp>
            <p:nvSpPr>
              <p:cNvPr id="25" name="TextBox 25"/>
              <p:cNvSpPr txBox="1"/>
              <p:nvPr/>
            </p:nvSpPr>
            <p:spPr>
              <a:xfrm>
                <a:off x="0" y="-28575"/>
                <a:ext cx="2374242" cy="27666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26" name="TextBox 26"/>
            <p:cNvSpPr txBox="1"/>
            <p:nvPr/>
          </p:nvSpPr>
          <p:spPr>
            <a:xfrm>
              <a:off x="1157042" y="142774"/>
              <a:ext cx="7773740" cy="6762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>
                  <a:solidFill>
                    <a:srgbClr val="3B191D"/>
                  </a:solidFill>
                  <a:latin typeface="Agbalumo"/>
                  <a:ea typeface="Agbalumo"/>
                  <a:cs typeface="Agbalumo"/>
                  <a:sym typeface="Agbalumo"/>
                </a:rPr>
                <a:t>5.Chọn đặc trưng và biến mục tiêu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4874655" y="4746143"/>
            <a:ext cx="5426446" cy="790563"/>
            <a:chOff x="0" y="0"/>
            <a:chExt cx="7235261" cy="1054084"/>
          </a:xfrm>
        </p:grpSpPr>
        <p:grpSp>
          <p:nvGrpSpPr>
            <p:cNvPr id="28" name="Group 28"/>
            <p:cNvGrpSpPr/>
            <p:nvPr/>
          </p:nvGrpSpPr>
          <p:grpSpPr>
            <a:xfrm>
              <a:off x="0" y="0"/>
              <a:ext cx="7235261" cy="1054084"/>
              <a:chOff x="0" y="0"/>
              <a:chExt cx="1702870" cy="248086"/>
            </a:xfrm>
          </p:grpSpPr>
          <p:sp>
            <p:nvSpPr>
              <p:cNvPr id="29" name="Freeform 29"/>
              <p:cNvSpPr/>
              <p:nvPr/>
            </p:nvSpPr>
            <p:spPr>
              <a:xfrm>
                <a:off x="0" y="0"/>
                <a:ext cx="1702870" cy="248086"/>
              </a:xfrm>
              <a:custGeom>
                <a:avLst/>
                <a:gdLst/>
                <a:ahLst/>
                <a:cxnLst/>
                <a:rect l="l" t="t" r="r" b="b"/>
                <a:pathLst>
                  <a:path w="1702870" h="248086">
                    <a:moveTo>
                      <a:pt x="72762" y="0"/>
                    </a:moveTo>
                    <a:lnTo>
                      <a:pt x="1630109" y="0"/>
                    </a:lnTo>
                    <a:cubicBezTo>
                      <a:pt x="1649406" y="0"/>
                      <a:pt x="1667914" y="7666"/>
                      <a:pt x="1681559" y="21311"/>
                    </a:cubicBezTo>
                    <a:cubicBezTo>
                      <a:pt x="1695204" y="34957"/>
                      <a:pt x="1702870" y="53464"/>
                      <a:pt x="1702870" y="72762"/>
                    </a:cubicBezTo>
                    <a:lnTo>
                      <a:pt x="1702870" y="175324"/>
                    </a:lnTo>
                    <a:cubicBezTo>
                      <a:pt x="1702870" y="215510"/>
                      <a:pt x="1670294" y="248086"/>
                      <a:pt x="1630109" y="248086"/>
                    </a:cubicBezTo>
                    <a:lnTo>
                      <a:pt x="72762" y="248086"/>
                    </a:lnTo>
                    <a:cubicBezTo>
                      <a:pt x="53464" y="248086"/>
                      <a:pt x="34957" y="240420"/>
                      <a:pt x="21311" y="226775"/>
                    </a:cubicBezTo>
                    <a:cubicBezTo>
                      <a:pt x="7666" y="213129"/>
                      <a:pt x="0" y="194622"/>
                      <a:pt x="0" y="175324"/>
                    </a:cubicBezTo>
                    <a:lnTo>
                      <a:pt x="0" y="72762"/>
                    </a:lnTo>
                    <a:cubicBezTo>
                      <a:pt x="0" y="53464"/>
                      <a:pt x="7666" y="34957"/>
                      <a:pt x="21311" y="21311"/>
                    </a:cubicBezTo>
                    <a:cubicBezTo>
                      <a:pt x="34957" y="7666"/>
                      <a:pt x="53464" y="0"/>
                      <a:pt x="72762" y="0"/>
                    </a:cubicBezTo>
                    <a:close/>
                  </a:path>
                </a:pathLst>
              </a:custGeom>
              <a:solidFill>
                <a:srgbClr val="C8926B"/>
              </a:solidFill>
            </p:spPr>
          </p:sp>
          <p:sp>
            <p:nvSpPr>
              <p:cNvPr id="30" name="TextBox 30"/>
              <p:cNvSpPr txBox="1"/>
              <p:nvPr/>
            </p:nvSpPr>
            <p:spPr>
              <a:xfrm>
                <a:off x="0" y="-28575"/>
                <a:ext cx="1702870" cy="27666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31" name="TextBox 31"/>
            <p:cNvSpPr txBox="1"/>
            <p:nvPr/>
          </p:nvSpPr>
          <p:spPr>
            <a:xfrm>
              <a:off x="829862" y="142774"/>
              <a:ext cx="5575537" cy="6762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>
                  <a:solidFill>
                    <a:srgbClr val="3B191D"/>
                  </a:solidFill>
                  <a:latin typeface="Agbalumo"/>
                  <a:ea typeface="Agbalumo"/>
                  <a:cs typeface="Agbalumo"/>
                  <a:sym typeface="Agbalumo"/>
                </a:rPr>
                <a:t>4.Trực quan hóa dữ liệu</a:t>
              </a:r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4874655" y="3407886"/>
            <a:ext cx="5426446" cy="790563"/>
            <a:chOff x="0" y="0"/>
            <a:chExt cx="7235261" cy="1054084"/>
          </a:xfrm>
        </p:grpSpPr>
        <p:grpSp>
          <p:nvGrpSpPr>
            <p:cNvPr id="33" name="Group 33"/>
            <p:cNvGrpSpPr/>
            <p:nvPr/>
          </p:nvGrpSpPr>
          <p:grpSpPr>
            <a:xfrm>
              <a:off x="0" y="0"/>
              <a:ext cx="7235261" cy="1054084"/>
              <a:chOff x="0" y="0"/>
              <a:chExt cx="1702870" cy="248086"/>
            </a:xfrm>
          </p:grpSpPr>
          <p:sp>
            <p:nvSpPr>
              <p:cNvPr id="34" name="Freeform 34"/>
              <p:cNvSpPr/>
              <p:nvPr/>
            </p:nvSpPr>
            <p:spPr>
              <a:xfrm>
                <a:off x="0" y="0"/>
                <a:ext cx="1702870" cy="248086"/>
              </a:xfrm>
              <a:custGeom>
                <a:avLst/>
                <a:gdLst/>
                <a:ahLst/>
                <a:cxnLst/>
                <a:rect l="l" t="t" r="r" b="b"/>
                <a:pathLst>
                  <a:path w="1702870" h="248086">
                    <a:moveTo>
                      <a:pt x="72762" y="0"/>
                    </a:moveTo>
                    <a:lnTo>
                      <a:pt x="1630109" y="0"/>
                    </a:lnTo>
                    <a:cubicBezTo>
                      <a:pt x="1649406" y="0"/>
                      <a:pt x="1667914" y="7666"/>
                      <a:pt x="1681559" y="21311"/>
                    </a:cubicBezTo>
                    <a:cubicBezTo>
                      <a:pt x="1695204" y="34957"/>
                      <a:pt x="1702870" y="53464"/>
                      <a:pt x="1702870" y="72762"/>
                    </a:cubicBezTo>
                    <a:lnTo>
                      <a:pt x="1702870" y="175324"/>
                    </a:lnTo>
                    <a:cubicBezTo>
                      <a:pt x="1702870" y="215510"/>
                      <a:pt x="1670294" y="248086"/>
                      <a:pt x="1630109" y="248086"/>
                    </a:cubicBezTo>
                    <a:lnTo>
                      <a:pt x="72762" y="248086"/>
                    </a:lnTo>
                    <a:cubicBezTo>
                      <a:pt x="53464" y="248086"/>
                      <a:pt x="34957" y="240420"/>
                      <a:pt x="21311" y="226775"/>
                    </a:cubicBezTo>
                    <a:cubicBezTo>
                      <a:pt x="7666" y="213129"/>
                      <a:pt x="0" y="194622"/>
                      <a:pt x="0" y="175324"/>
                    </a:cubicBezTo>
                    <a:lnTo>
                      <a:pt x="0" y="72762"/>
                    </a:lnTo>
                    <a:cubicBezTo>
                      <a:pt x="0" y="53464"/>
                      <a:pt x="7666" y="34957"/>
                      <a:pt x="21311" y="21311"/>
                    </a:cubicBezTo>
                    <a:cubicBezTo>
                      <a:pt x="34957" y="7666"/>
                      <a:pt x="53464" y="0"/>
                      <a:pt x="72762" y="0"/>
                    </a:cubicBezTo>
                    <a:close/>
                  </a:path>
                </a:pathLst>
              </a:custGeom>
              <a:solidFill>
                <a:srgbClr val="C8926B"/>
              </a:solidFill>
            </p:spPr>
          </p:sp>
          <p:sp>
            <p:nvSpPr>
              <p:cNvPr id="35" name="TextBox 35"/>
              <p:cNvSpPr txBox="1"/>
              <p:nvPr/>
            </p:nvSpPr>
            <p:spPr>
              <a:xfrm>
                <a:off x="0" y="-28575"/>
                <a:ext cx="1702870" cy="27666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36" name="TextBox 36"/>
            <p:cNvSpPr txBox="1"/>
            <p:nvPr/>
          </p:nvSpPr>
          <p:spPr>
            <a:xfrm>
              <a:off x="829862" y="142774"/>
              <a:ext cx="5575537" cy="6762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>
                  <a:solidFill>
                    <a:srgbClr val="3B191D"/>
                  </a:solidFill>
                  <a:latin typeface="Agbalumo"/>
                  <a:ea typeface="Agbalumo"/>
                  <a:cs typeface="Agbalumo"/>
                  <a:sym typeface="Agbalumo"/>
                </a:rPr>
                <a:t>3.Ghép (Merge) dữ liệu</a:t>
              </a:r>
            </a:p>
          </p:txBody>
        </p:sp>
      </p:grpSp>
      <p:grpSp>
        <p:nvGrpSpPr>
          <p:cNvPr id="37" name="Group 37"/>
          <p:cNvGrpSpPr/>
          <p:nvPr/>
        </p:nvGrpSpPr>
        <p:grpSpPr>
          <a:xfrm>
            <a:off x="4751803" y="2064874"/>
            <a:ext cx="5426446" cy="790563"/>
            <a:chOff x="0" y="0"/>
            <a:chExt cx="7235261" cy="1054084"/>
          </a:xfrm>
        </p:grpSpPr>
        <p:grpSp>
          <p:nvGrpSpPr>
            <p:cNvPr id="38" name="Group 38"/>
            <p:cNvGrpSpPr/>
            <p:nvPr/>
          </p:nvGrpSpPr>
          <p:grpSpPr>
            <a:xfrm>
              <a:off x="0" y="0"/>
              <a:ext cx="7235261" cy="1054084"/>
              <a:chOff x="0" y="0"/>
              <a:chExt cx="1702870" cy="248086"/>
            </a:xfrm>
          </p:grpSpPr>
          <p:sp>
            <p:nvSpPr>
              <p:cNvPr id="39" name="Freeform 39"/>
              <p:cNvSpPr/>
              <p:nvPr/>
            </p:nvSpPr>
            <p:spPr>
              <a:xfrm>
                <a:off x="0" y="0"/>
                <a:ext cx="1702870" cy="248086"/>
              </a:xfrm>
              <a:custGeom>
                <a:avLst/>
                <a:gdLst/>
                <a:ahLst/>
                <a:cxnLst/>
                <a:rect l="l" t="t" r="r" b="b"/>
                <a:pathLst>
                  <a:path w="1702870" h="248086">
                    <a:moveTo>
                      <a:pt x="72762" y="0"/>
                    </a:moveTo>
                    <a:lnTo>
                      <a:pt x="1630109" y="0"/>
                    </a:lnTo>
                    <a:cubicBezTo>
                      <a:pt x="1649406" y="0"/>
                      <a:pt x="1667914" y="7666"/>
                      <a:pt x="1681559" y="21311"/>
                    </a:cubicBezTo>
                    <a:cubicBezTo>
                      <a:pt x="1695204" y="34957"/>
                      <a:pt x="1702870" y="53464"/>
                      <a:pt x="1702870" y="72762"/>
                    </a:cubicBezTo>
                    <a:lnTo>
                      <a:pt x="1702870" y="175324"/>
                    </a:lnTo>
                    <a:cubicBezTo>
                      <a:pt x="1702870" y="215510"/>
                      <a:pt x="1670294" y="248086"/>
                      <a:pt x="1630109" y="248086"/>
                    </a:cubicBezTo>
                    <a:lnTo>
                      <a:pt x="72762" y="248086"/>
                    </a:lnTo>
                    <a:cubicBezTo>
                      <a:pt x="53464" y="248086"/>
                      <a:pt x="34957" y="240420"/>
                      <a:pt x="21311" y="226775"/>
                    </a:cubicBezTo>
                    <a:cubicBezTo>
                      <a:pt x="7666" y="213129"/>
                      <a:pt x="0" y="194622"/>
                      <a:pt x="0" y="175324"/>
                    </a:cubicBezTo>
                    <a:lnTo>
                      <a:pt x="0" y="72762"/>
                    </a:lnTo>
                    <a:cubicBezTo>
                      <a:pt x="0" y="53464"/>
                      <a:pt x="7666" y="34957"/>
                      <a:pt x="21311" y="21311"/>
                    </a:cubicBezTo>
                    <a:cubicBezTo>
                      <a:pt x="34957" y="7666"/>
                      <a:pt x="53464" y="0"/>
                      <a:pt x="72762" y="0"/>
                    </a:cubicBezTo>
                    <a:close/>
                  </a:path>
                </a:pathLst>
              </a:custGeom>
              <a:solidFill>
                <a:srgbClr val="C8926B"/>
              </a:solidFill>
            </p:spPr>
          </p:sp>
          <p:sp>
            <p:nvSpPr>
              <p:cNvPr id="40" name="TextBox 40"/>
              <p:cNvSpPr txBox="1"/>
              <p:nvPr/>
            </p:nvSpPr>
            <p:spPr>
              <a:xfrm>
                <a:off x="0" y="-28575"/>
                <a:ext cx="1702870" cy="27666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41" name="TextBox 41"/>
            <p:cNvSpPr txBox="1"/>
            <p:nvPr/>
          </p:nvSpPr>
          <p:spPr>
            <a:xfrm>
              <a:off x="829862" y="142774"/>
              <a:ext cx="5575537" cy="6762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>
                  <a:solidFill>
                    <a:srgbClr val="3B191D"/>
                  </a:solidFill>
                  <a:latin typeface="Agbalumo"/>
                  <a:ea typeface="Agbalumo"/>
                  <a:cs typeface="Agbalumo"/>
                  <a:sym typeface="Agbalumo"/>
                </a:rPr>
                <a:t>2.Tiền xử lý dữ liệu</a:t>
              </a: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11292496" y="3403130"/>
            <a:ext cx="5426446" cy="790563"/>
            <a:chOff x="0" y="0"/>
            <a:chExt cx="7235261" cy="1054084"/>
          </a:xfrm>
        </p:grpSpPr>
        <p:grpSp>
          <p:nvGrpSpPr>
            <p:cNvPr id="43" name="Group 43"/>
            <p:cNvGrpSpPr/>
            <p:nvPr/>
          </p:nvGrpSpPr>
          <p:grpSpPr>
            <a:xfrm>
              <a:off x="0" y="0"/>
              <a:ext cx="7235261" cy="1054084"/>
              <a:chOff x="0" y="0"/>
              <a:chExt cx="1702870" cy="248086"/>
            </a:xfrm>
          </p:grpSpPr>
          <p:sp>
            <p:nvSpPr>
              <p:cNvPr id="44" name="Freeform 44"/>
              <p:cNvSpPr/>
              <p:nvPr/>
            </p:nvSpPr>
            <p:spPr>
              <a:xfrm>
                <a:off x="0" y="0"/>
                <a:ext cx="1702870" cy="248086"/>
              </a:xfrm>
              <a:custGeom>
                <a:avLst/>
                <a:gdLst/>
                <a:ahLst/>
                <a:cxnLst/>
                <a:rect l="l" t="t" r="r" b="b"/>
                <a:pathLst>
                  <a:path w="1702870" h="248086">
                    <a:moveTo>
                      <a:pt x="72762" y="0"/>
                    </a:moveTo>
                    <a:lnTo>
                      <a:pt x="1630109" y="0"/>
                    </a:lnTo>
                    <a:cubicBezTo>
                      <a:pt x="1649406" y="0"/>
                      <a:pt x="1667914" y="7666"/>
                      <a:pt x="1681559" y="21311"/>
                    </a:cubicBezTo>
                    <a:cubicBezTo>
                      <a:pt x="1695204" y="34957"/>
                      <a:pt x="1702870" y="53464"/>
                      <a:pt x="1702870" y="72762"/>
                    </a:cubicBezTo>
                    <a:lnTo>
                      <a:pt x="1702870" y="175324"/>
                    </a:lnTo>
                    <a:cubicBezTo>
                      <a:pt x="1702870" y="215510"/>
                      <a:pt x="1670294" y="248086"/>
                      <a:pt x="1630109" y="248086"/>
                    </a:cubicBezTo>
                    <a:lnTo>
                      <a:pt x="72762" y="248086"/>
                    </a:lnTo>
                    <a:cubicBezTo>
                      <a:pt x="53464" y="248086"/>
                      <a:pt x="34957" y="240420"/>
                      <a:pt x="21311" y="226775"/>
                    </a:cubicBezTo>
                    <a:cubicBezTo>
                      <a:pt x="7666" y="213129"/>
                      <a:pt x="0" y="194622"/>
                      <a:pt x="0" y="175324"/>
                    </a:cubicBezTo>
                    <a:lnTo>
                      <a:pt x="0" y="72762"/>
                    </a:lnTo>
                    <a:cubicBezTo>
                      <a:pt x="0" y="53464"/>
                      <a:pt x="7666" y="34957"/>
                      <a:pt x="21311" y="21311"/>
                    </a:cubicBezTo>
                    <a:cubicBezTo>
                      <a:pt x="34957" y="7666"/>
                      <a:pt x="53464" y="0"/>
                      <a:pt x="72762" y="0"/>
                    </a:cubicBezTo>
                    <a:close/>
                  </a:path>
                </a:pathLst>
              </a:custGeom>
              <a:solidFill>
                <a:srgbClr val="C8926B"/>
              </a:solidFill>
            </p:spPr>
          </p:sp>
          <p:sp>
            <p:nvSpPr>
              <p:cNvPr id="45" name="TextBox 45"/>
              <p:cNvSpPr txBox="1"/>
              <p:nvPr/>
            </p:nvSpPr>
            <p:spPr>
              <a:xfrm>
                <a:off x="0" y="-28575"/>
                <a:ext cx="1702870" cy="27666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46" name="TextBox 46"/>
            <p:cNvSpPr txBox="1"/>
            <p:nvPr/>
          </p:nvSpPr>
          <p:spPr>
            <a:xfrm>
              <a:off x="829862" y="142774"/>
              <a:ext cx="5575537" cy="6762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>
                  <a:solidFill>
                    <a:srgbClr val="3B191D"/>
                  </a:solidFill>
                  <a:latin typeface="Agbalumo"/>
                  <a:ea typeface="Agbalumo"/>
                  <a:cs typeface="Agbalumo"/>
                  <a:sym typeface="Agbalumo"/>
                </a:rPr>
                <a:t>9.Dự đoán giá</a:t>
              </a:r>
            </a:p>
          </p:txBody>
        </p:sp>
      </p:grpSp>
      <p:grpSp>
        <p:nvGrpSpPr>
          <p:cNvPr id="47" name="Group 47"/>
          <p:cNvGrpSpPr/>
          <p:nvPr/>
        </p:nvGrpSpPr>
        <p:grpSpPr>
          <a:xfrm>
            <a:off x="11292496" y="4746143"/>
            <a:ext cx="5426446" cy="790563"/>
            <a:chOff x="0" y="0"/>
            <a:chExt cx="7235261" cy="1054084"/>
          </a:xfrm>
        </p:grpSpPr>
        <p:grpSp>
          <p:nvGrpSpPr>
            <p:cNvPr id="48" name="Group 48"/>
            <p:cNvGrpSpPr/>
            <p:nvPr/>
          </p:nvGrpSpPr>
          <p:grpSpPr>
            <a:xfrm>
              <a:off x="0" y="0"/>
              <a:ext cx="7235261" cy="1054084"/>
              <a:chOff x="0" y="0"/>
              <a:chExt cx="1702870" cy="248086"/>
            </a:xfrm>
          </p:grpSpPr>
          <p:sp>
            <p:nvSpPr>
              <p:cNvPr id="49" name="Freeform 49"/>
              <p:cNvSpPr/>
              <p:nvPr/>
            </p:nvSpPr>
            <p:spPr>
              <a:xfrm>
                <a:off x="0" y="0"/>
                <a:ext cx="1702870" cy="248086"/>
              </a:xfrm>
              <a:custGeom>
                <a:avLst/>
                <a:gdLst/>
                <a:ahLst/>
                <a:cxnLst/>
                <a:rect l="l" t="t" r="r" b="b"/>
                <a:pathLst>
                  <a:path w="1702870" h="248086">
                    <a:moveTo>
                      <a:pt x="72762" y="0"/>
                    </a:moveTo>
                    <a:lnTo>
                      <a:pt x="1630109" y="0"/>
                    </a:lnTo>
                    <a:cubicBezTo>
                      <a:pt x="1649406" y="0"/>
                      <a:pt x="1667914" y="7666"/>
                      <a:pt x="1681559" y="21311"/>
                    </a:cubicBezTo>
                    <a:cubicBezTo>
                      <a:pt x="1695204" y="34957"/>
                      <a:pt x="1702870" y="53464"/>
                      <a:pt x="1702870" y="72762"/>
                    </a:cubicBezTo>
                    <a:lnTo>
                      <a:pt x="1702870" y="175324"/>
                    </a:lnTo>
                    <a:cubicBezTo>
                      <a:pt x="1702870" y="215510"/>
                      <a:pt x="1670294" y="248086"/>
                      <a:pt x="1630109" y="248086"/>
                    </a:cubicBezTo>
                    <a:lnTo>
                      <a:pt x="72762" y="248086"/>
                    </a:lnTo>
                    <a:cubicBezTo>
                      <a:pt x="53464" y="248086"/>
                      <a:pt x="34957" y="240420"/>
                      <a:pt x="21311" y="226775"/>
                    </a:cubicBezTo>
                    <a:cubicBezTo>
                      <a:pt x="7666" y="213129"/>
                      <a:pt x="0" y="194622"/>
                      <a:pt x="0" y="175324"/>
                    </a:cubicBezTo>
                    <a:lnTo>
                      <a:pt x="0" y="72762"/>
                    </a:lnTo>
                    <a:cubicBezTo>
                      <a:pt x="0" y="53464"/>
                      <a:pt x="7666" y="34957"/>
                      <a:pt x="21311" y="21311"/>
                    </a:cubicBezTo>
                    <a:cubicBezTo>
                      <a:pt x="34957" y="7666"/>
                      <a:pt x="53464" y="0"/>
                      <a:pt x="72762" y="0"/>
                    </a:cubicBezTo>
                    <a:close/>
                  </a:path>
                </a:pathLst>
              </a:custGeom>
              <a:solidFill>
                <a:srgbClr val="C8926B"/>
              </a:solidFill>
            </p:spPr>
          </p:sp>
          <p:sp>
            <p:nvSpPr>
              <p:cNvPr id="50" name="TextBox 50"/>
              <p:cNvSpPr txBox="1"/>
              <p:nvPr/>
            </p:nvSpPr>
            <p:spPr>
              <a:xfrm>
                <a:off x="0" y="-28575"/>
                <a:ext cx="1702870" cy="27666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51" name="TextBox 51"/>
            <p:cNvSpPr txBox="1"/>
            <p:nvPr/>
          </p:nvSpPr>
          <p:spPr>
            <a:xfrm>
              <a:off x="829862" y="142774"/>
              <a:ext cx="5575537" cy="6762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>
                  <a:solidFill>
                    <a:srgbClr val="3B191D"/>
                  </a:solidFill>
                  <a:latin typeface="Agbalumo"/>
                  <a:ea typeface="Agbalumo"/>
                  <a:cs typeface="Agbalumo"/>
                  <a:sym typeface="Agbalumo"/>
                </a:rPr>
                <a:t>10.Kết quả dự đoán</a:t>
              </a:r>
            </a:p>
          </p:txBody>
        </p:sp>
      </p:grpSp>
      <p:sp>
        <p:nvSpPr>
          <p:cNvPr id="52" name="TextBox 52"/>
          <p:cNvSpPr txBox="1"/>
          <p:nvPr/>
        </p:nvSpPr>
        <p:spPr>
          <a:xfrm>
            <a:off x="1028700" y="718723"/>
            <a:ext cx="3193385" cy="34797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999"/>
              </a:lnSpc>
            </a:pPr>
            <a:r>
              <a:rPr lang="en-US" sz="9999">
                <a:solidFill>
                  <a:srgbClr val="EFDBC7"/>
                </a:solidFill>
                <a:latin typeface="Agbalumo"/>
                <a:ea typeface="Agbalumo"/>
                <a:cs typeface="Agbalumo"/>
                <a:sym typeface="Agbalumo"/>
              </a:rPr>
              <a:t>Các bước</a:t>
            </a:r>
          </a:p>
        </p:txBody>
      </p:sp>
      <p:sp>
        <p:nvSpPr>
          <p:cNvPr id="53" name="Freeform 53"/>
          <p:cNvSpPr/>
          <p:nvPr/>
        </p:nvSpPr>
        <p:spPr>
          <a:xfrm rot="370325" flipH="1">
            <a:off x="15656743" y="5271263"/>
            <a:ext cx="2640259" cy="4889368"/>
          </a:xfrm>
          <a:custGeom>
            <a:avLst/>
            <a:gdLst/>
            <a:ahLst/>
            <a:cxnLst/>
            <a:rect l="l" t="t" r="r" b="b"/>
            <a:pathLst>
              <a:path w="2640259" h="4889368">
                <a:moveTo>
                  <a:pt x="2640259" y="0"/>
                </a:moveTo>
                <a:lnTo>
                  <a:pt x="0" y="0"/>
                </a:lnTo>
                <a:lnTo>
                  <a:pt x="0" y="4889368"/>
                </a:lnTo>
                <a:lnTo>
                  <a:pt x="2640259" y="4889368"/>
                </a:lnTo>
                <a:lnTo>
                  <a:pt x="2640259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4" name="Freeform 54"/>
          <p:cNvSpPr/>
          <p:nvPr/>
        </p:nvSpPr>
        <p:spPr>
          <a:xfrm rot="-250732">
            <a:off x="504862" y="7617665"/>
            <a:ext cx="3872505" cy="2313822"/>
          </a:xfrm>
          <a:custGeom>
            <a:avLst/>
            <a:gdLst/>
            <a:ahLst/>
            <a:cxnLst/>
            <a:rect l="l" t="t" r="r" b="b"/>
            <a:pathLst>
              <a:path w="3872505" h="2313822">
                <a:moveTo>
                  <a:pt x="0" y="0"/>
                </a:moveTo>
                <a:lnTo>
                  <a:pt x="3872506" y="0"/>
                </a:lnTo>
                <a:lnTo>
                  <a:pt x="3872506" y="2313822"/>
                </a:lnTo>
                <a:lnTo>
                  <a:pt x="0" y="23138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5" name="Freeform 55"/>
          <p:cNvSpPr/>
          <p:nvPr/>
        </p:nvSpPr>
        <p:spPr>
          <a:xfrm rot="-3970797">
            <a:off x="2694763" y="4275507"/>
            <a:ext cx="1435904" cy="1648096"/>
          </a:xfrm>
          <a:custGeom>
            <a:avLst/>
            <a:gdLst/>
            <a:ahLst/>
            <a:cxnLst/>
            <a:rect l="l" t="t" r="r" b="b"/>
            <a:pathLst>
              <a:path w="1435904" h="1648096">
                <a:moveTo>
                  <a:pt x="0" y="0"/>
                </a:moveTo>
                <a:lnTo>
                  <a:pt x="1435903" y="0"/>
                </a:lnTo>
                <a:lnTo>
                  <a:pt x="1435903" y="1648096"/>
                </a:lnTo>
                <a:lnTo>
                  <a:pt x="0" y="164809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6" name="Freeform 56"/>
          <p:cNvSpPr/>
          <p:nvPr/>
        </p:nvSpPr>
        <p:spPr>
          <a:xfrm rot="5808684">
            <a:off x="1558237" y="5427023"/>
            <a:ext cx="717952" cy="824048"/>
          </a:xfrm>
          <a:custGeom>
            <a:avLst/>
            <a:gdLst/>
            <a:ahLst/>
            <a:cxnLst/>
            <a:rect l="l" t="t" r="r" b="b"/>
            <a:pathLst>
              <a:path w="717952" h="824048">
                <a:moveTo>
                  <a:pt x="0" y="0"/>
                </a:moveTo>
                <a:lnTo>
                  <a:pt x="717952" y="0"/>
                </a:lnTo>
                <a:lnTo>
                  <a:pt x="717952" y="824048"/>
                </a:lnTo>
                <a:lnTo>
                  <a:pt x="0" y="82404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7" name="Freeform 57"/>
          <p:cNvSpPr/>
          <p:nvPr/>
        </p:nvSpPr>
        <p:spPr>
          <a:xfrm rot="-9884844">
            <a:off x="2034467" y="5979872"/>
            <a:ext cx="879203" cy="1009129"/>
          </a:xfrm>
          <a:custGeom>
            <a:avLst/>
            <a:gdLst/>
            <a:ahLst/>
            <a:cxnLst/>
            <a:rect l="l" t="t" r="r" b="b"/>
            <a:pathLst>
              <a:path w="879203" h="1009129">
                <a:moveTo>
                  <a:pt x="0" y="0"/>
                </a:moveTo>
                <a:lnTo>
                  <a:pt x="879203" y="0"/>
                </a:lnTo>
                <a:lnTo>
                  <a:pt x="879203" y="1009129"/>
                </a:lnTo>
                <a:lnTo>
                  <a:pt x="0" y="100912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8" name="Freeform 58"/>
          <p:cNvSpPr/>
          <p:nvPr/>
        </p:nvSpPr>
        <p:spPr>
          <a:xfrm rot="-7198064">
            <a:off x="2793058" y="6948382"/>
            <a:ext cx="679029" cy="779373"/>
          </a:xfrm>
          <a:custGeom>
            <a:avLst/>
            <a:gdLst/>
            <a:ahLst/>
            <a:cxnLst/>
            <a:rect l="l" t="t" r="r" b="b"/>
            <a:pathLst>
              <a:path w="679029" h="779373">
                <a:moveTo>
                  <a:pt x="0" y="0"/>
                </a:moveTo>
                <a:lnTo>
                  <a:pt x="679029" y="0"/>
                </a:lnTo>
                <a:lnTo>
                  <a:pt x="679029" y="779373"/>
                </a:lnTo>
                <a:lnTo>
                  <a:pt x="0" y="77937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A32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98514" y="8678334"/>
            <a:ext cx="18685029" cy="579966"/>
            <a:chOff x="0" y="0"/>
            <a:chExt cx="5061710" cy="15711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61710" cy="157111"/>
            </a:xfrm>
            <a:custGeom>
              <a:avLst/>
              <a:gdLst/>
              <a:ahLst/>
              <a:cxnLst/>
              <a:rect l="l" t="t" r="r" b="b"/>
              <a:pathLst>
                <a:path w="5061710" h="157111">
                  <a:moveTo>
                    <a:pt x="0" y="0"/>
                  </a:moveTo>
                  <a:lnTo>
                    <a:pt x="5061710" y="0"/>
                  </a:lnTo>
                  <a:lnTo>
                    <a:pt x="5061710" y="157111"/>
                  </a:lnTo>
                  <a:lnTo>
                    <a:pt x="0" y="157111"/>
                  </a:lnTo>
                  <a:close/>
                </a:path>
              </a:pathLst>
            </a:custGeom>
            <a:solidFill>
              <a:srgbClr val="CEBFA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5061710" cy="1952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97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198514" y="1028700"/>
            <a:ext cx="18685029" cy="579966"/>
            <a:chOff x="0" y="0"/>
            <a:chExt cx="5061710" cy="15711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061710" cy="157111"/>
            </a:xfrm>
            <a:custGeom>
              <a:avLst/>
              <a:gdLst/>
              <a:ahLst/>
              <a:cxnLst/>
              <a:rect l="l" t="t" r="r" b="b"/>
              <a:pathLst>
                <a:path w="5061710" h="157111">
                  <a:moveTo>
                    <a:pt x="0" y="0"/>
                  </a:moveTo>
                  <a:lnTo>
                    <a:pt x="5061710" y="0"/>
                  </a:lnTo>
                  <a:lnTo>
                    <a:pt x="5061710" y="157111"/>
                  </a:lnTo>
                  <a:lnTo>
                    <a:pt x="0" y="157111"/>
                  </a:lnTo>
                  <a:close/>
                </a:path>
              </a:pathLst>
            </a:custGeom>
            <a:solidFill>
              <a:srgbClr val="CEBFA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5061710" cy="1952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97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9144000" y="599621"/>
            <a:ext cx="8246962" cy="9059905"/>
            <a:chOff x="0" y="0"/>
            <a:chExt cx="768153" cy="84387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768153" cy="843873"/>
            </a:xfrm>
            <a:custGeom>
              <a:avLst/>
              <a:gdLst/>
              <a:ahLst/>
              <a:cxnLst/>
              <a:rect l="l" t="t" r="r" b="b"/>
              <a:pathLst>
                <a:path w="768153" h="843873">
                  <a:moveTo>
                    <a:pt x="0" y="0"/>
                  </a:moveTo>
                  <a:lnTo>
                    <a:pt x="768153" y="0"/>
                  </a:lnTo>
                  <a:lnTo>
                    <a:pt x="768153" y="843873"/>
                  </a:lnTo>
                  <a:lnTo>
                    <a:pt x="0" y="843873"/>
                  </a:lnTo>
                  <a:close/>
                </a:path>
              </a:pathLst>
            </a:custGeom>
            <a:blipFill>
              <a:blip r:embed="rId2"/>
              <a:stretch>
                <a:fillRect t="-4753" b="-4753"/>
              </a:stretch>
            </a:blipFill>
          </p:spPr>
        </p:sp>
      </p:grpSp>
      <p:sp>
        <p:nvSpPr>
          <p:cNvPr id="10" name="TextBox 10"/>
          <p:cNvSpPr txBox="1"/>
          <p:nvPr/>
        </p:nvSpPr>
        <p:spPr>
          <a:xfrm>
            <a:off x="2262184" y="1649847"/>
            <a:ext cx="4872932" cy="34797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999"/>
              </a:lnSpc>
            </a:pPr>
            <a:r>
              <a:rPr lang="en-US" sz="9999">
                <a:solidFill>
                  <a:srgbClr val="F7E7D9"/>
                </a:solidFill>
                <a:latin typeface="Agbalumo"/>
                <a:ea typeface="Agbalumo"/>
                <a:cs typeface="Agbalumo"/>
                <a:sym typeface="Agbalumo"/>
              </a:rPr>
              <a:t>Đọc file dữ liệu</a:t>
            </a:r>
          </a:p>
        </p:txBody>
      </p:sp>
      <p:sp>
        <p:nvSpPr>
          <p:cNvPr id="11" name="Freeform 11"/>
          <p:cNvSpPr/>
          <p:nvPr/>
        </p:nvSpPr>
        <p:spPr>
          <a:xfrm rot="451156">
            <a:off x="7257358" y="4549896"/>
            <a:ext cx="1868693" cy="5816944"/>
          </a:xfrm>
          <a:custGeom>
            <a:avLst/>
            <a:gdLst/>
            <a:ahLst/>
            <a:cxnLst/>
            <a:rect l="l" t="t" r="r" b="b"/>
            <a:pathLst>
              <a:path w="1868693" h="5816944">
                <a:moveTo>
                  <a:pt x="0" y="0"/>
                </a:moveTo>
                <a:lnTo>
                  <a:pt x="1868693" y="0"/>
                </a:lnTo>
                <a:lnTo>
                  <a:pt x="1868693" y="5816943"/>
                </a:lnTo>
                <a:lnTo>
                  <a:pt x="0" y="581694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-198514" y="-166205"/>
            <a:ext cx="3158134" cy="4618842"/>
          </a:xfrm>
          <a:custGeom>
            <a:avLst/>
            <a:gdLst/>
            <a:ahLst/>
            <a:cxnLst/>
            <a:rect l="l" t="t" r="r" b="b"/>
            <a:pathLst>
              <a:path w="3158134" h="4618842">
                <a:moveTo>
                  <a:pt x="0" y="0"/>
                </a:moveTo>
                <a:lnTo>
                  <a:pt x="3158133" y="0"/>
                </a:lnTo>
                <a:lnTo>
                  <a:pt x="3158133" y="4618842"/>
                </a:lnTo>
                <a:lnTo>
                  <a:pt x="0" y="461884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 rot="657808">
            <a:off x="-39716" y="7451650"/>
            <a:ext cx="4464924" cy="3304044"/>
          </a:xfrm>
          <a:custGeom>
            <a:avLst/>
            <a:gdLst/>
            <a:ahLst/>
            <a:cxnLst/>
            <a:rect l="l" t="t" r="r" b="b"/>
            <a:pathLst>
              <a:path w="4464924" h="3304044">
                <a:moveTo>
                  <a:pt x="0" y="0"/>
                </a:moveTo>
                <a:lnTo>
                  <a:pt x="4464924" y="0"/>
                </a:lnTo>
                <a:lnTo>
                  <a:pt x="4464924" y="3304043"/>
                </a:lnTo>
                <a:lnTo>
                  <a:pt x="0" y="330404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A32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2630" y="6191529"/>
            <a:ext cx="18513261" cy="4095471"/>
            <a:chOff x="0" y="0"/>
            <a:chExt cx="2868189" cy="63449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868188" cy="634496"/>
            </a:xfrm>
            <a:custGeom>
              <a:avLst/>
              <a:gdLst/>
              <a:ahLst/>
              <a:cxnLst/>
              <a:rect l="l" t="t" r="r" b="b"/>
              <a:pathLst>
                <a:path w="2868188" h="634496">
                  <a:moveTo>
                    <a:pt x="0" y="0"/>
                  </a:moveTo>
                  <a:lnTo>
                    <a:pt x="2868188" y="0"/>
                  </a:lnTo>
                  <a:lnTo>
                    <a:pt x="2868188" y="634496"/>
                  </a:lnTo>
                  <a:lnTo>
                    <a:pt x="0" y="634496"/>
                  </a:lnTo>
                  <a:close/>
                </a:path>
              </a:pathLst>
            </a:custGeom>
            <a:blipFill>
              <a:blip r:embed="rId2"/>
              <a:stretch>
                <a:fillRect t="-188691" b="-57121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>
            <a:off x="1875117" y="347537"/>
            <a:ext cx="4508206" cy="9591927"/>
          </a:xfrm>
          <a:custGeom>
            <a:avLst/>
            <a:gdLst/>
            <a:ahLst/>
            <a:cxnLst/>
            <a:rect l="l" t="t" r="r" b="b"/>
            <a:pathLst>
              <a:path w="4508206" h="9591927">
                <a:moveTo>
                  <a:pt x="0" y="0"/>
                </a:moveTo>
                <a:lnTo>
                  <a:pt x="4508206" y="0"/>
                </a:lnTo>
                <a:lnTo>
                  <a:pt x="4508206" y="9591926"/>
                </a:lnTo>
                <a:lnTo>
                  <a:pt x="0" y="95919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6774989" y="722618"/>
            <a:ext cx="7214461" cy="25971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99"/>
              </a:lnSpc>
            </a:pPr>
            <a:r>
              <a:rPr lang="en-US" sz="9999">
                <a:solidFill>
                  <a:srgbClr val="CEBFAF"/>
                </a:solidFill>
                <a:latin typeface="Agbalumo"/>
                <a:ea typeface="Agbalumo"/>
                <a:cs typeface="Agbalumo"/>
                <a:sym typeface="Agbalumo"/>
              </a:rPr>
              <a:t>TIỀN XỬ LÝ DỮ LIỆU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6683775" y="3712835"/>
            <a:ext cx="7396889" cy="756275"/>
            <a:chOff x="0" y="0"/>
            <a:chExt cx="2003792" cy="20487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003792" cy="204872"/>
            </a:xfrm>
            <a:custGeom>
              <a:avLst/>
              <a:gdLst/>
              <a:ahLst/>
              <a:cxnLst/>
              <a:rect l="l" t="t" r="r" b="b"/>
              <a:pathLst>
                <a:path w="2003792" h="204872">
                  <a:moveTo>
                    <a:pt x="0" y="0"/>
                  </a:moveTo>
                  <a:lnTo>
                    <a:pt x="2003792" y="0"/>
                  </a:lnTo>
                  <a:lnTo>
                    <a:pt x="2003792" y="204872"/>
                  </a:lnTo>
                  <a:lnTo>
                    <a:pt x="0" y="204872"/>
                  </a:lnTo>
                  <a:close/>
                </a:path>
              </a:pathLst>
            </a:custGeom>
            <a:solidFill>
              <a:srgbClr val="EFDBC7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2003792" cy="2429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97"/>
                </a:lnSpc>
              </a:pPr>
              <a:r>
                <a:rPr lang="en-US" sz="2426">
                  <a:solidFill>
                    <a:srgbClr val="000000"/>
                  </a:solidFill>
                  <a:latin typeface="Muli"/>
                  <a:ea typeface="Muli"/>
                  <a:cs typeface="Muli"/>
                  <a:sym typeface="Muli"/>
                </a:rPr>
                <a:t>Kiểm tra thông tin chung của DataFrame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9629222" y="5818132"/>
            <a:ext cx="7396889" cy="768421"/>
            <a:chOff x="0" y="0"/>
            <a:chExt cx="2003792" cy="20816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003792" cy="208163"/>
            </a:xfrm>
            <a:custGeom>
              <a:avLst/>
              <a:gdLst/>
              <a:ahLst/>
              <a:cxnLst/>
              <a:rect l="l" t="t" r="r" b="b"/>
              <a:pathLst>
                <a:path w="2003792" h="208163">
                  <a:moveTo>
                    <a:pt x="0" y="0"/>
                  </a:moveTo>
                  <a:lnTo>
                    <a:pt x="2003792" y="0"/>
                  </a:lnTo>
                  <a:lnTo>
                    <a:pt x="2003792" y="208163"/>
                  </a:lnTo>
                  <a:lnTo>
                    <a:pt x="0" y="208163"/>
                  </a:lnTo>
                  <a:close/>
                </a:path>
              </a:pathLst>
            </a:custGeom>
            <a:solidFill>
              <a:srgbClr val="EFDBC7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2003792" cy="2462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97"/>
                </a:lnSpc>
              </a:pPr>
              <a:r>
                <a:rPr lang="en-US" sz="2426">
                  <a:solidFill>
                    <a:srgbClr val="000000"/>
                  </a:solidFill>
                  <a:latin typeface="Muli"/>
                  <a:ea typeface="Muli"/>
                  <a:cs typeface="Muli"/>
                  <a:sym typeface="Muli"/>
                </a:rPr>
                <a:t>Kiểm tra số lượng dòng trùng lặp 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8092554" y="4764143"/>
            <a:ext cx="7396889" cy="758713"/>
            <a:chOff x="0" y="0"/>
            <a:chExt cx="2003792" cy="205533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003792" cy="205533"/>
            </a:xfrm>
            <a:custGeom>
              <a:avLst/>
              <a:gdLst/>
              <a:ahLst/>
              <a:cxnLst/>
              <a:rect l="l" t="t" r="r" b="b"/>
              <a:pathLst>
                <a:path w="2003792" h="205533">
                  <a:moveTo>
                    <a:pt x="0" y="0"/>
                  </a:moveTo>
                  <a:lnTo>
                    <a:pt x="2003792" y="0"/>
                  </a:lnTo>
                  <a:lnTo>
                    <a:pt x="2003792" y="205533"/>
                  </a:lnTo>
                  <a:lnTo>
                    <a:pt x="0" y="205533"/>
                  </a:lnTo>
                  <a:close/>
                </a:path>
              </a:pathLst>
            </a:custGeom>
            <a:solidFill>
              <a:srgbClr val="EFDBC7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2003792" cy="2436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97"/>
                </a:lnSpc>
              </a:pPr>
              <a:r>
                <a:rPr lang="en-US" sz="2426">
                  <a:solidFill>
                    <a:srgbClr val="000000"/>
                  </a:solidFill>
                  <a:latin typeface="Muli"/>
                  <a:ea typeface="Muli"/>
                  <a:cs typeface="Muli"/>
                  <a:sym typeface="Muli"/>
                </a:rPr>
                <a:t>Kiểm tra số lượng giá trị thiếu 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A32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25261" y="6299104"/>
            <a:ext cx="18513261" cy="4095471"/>
            <a:chOff x="0" y="0"/>
            <a:chExt cx="2868189" cy="63449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868188" cy="634496"/>
            </a:xfrm>
            <a:custGeom>
              <a:avLst/>
              <a:gdLst/>
              <a:ahLst/>
              <a:cxnLst/>
              <a:rect l="l" t="t" r="r" b="b"/>
              <a:pathLst>
                <a:path w="2868188" h="634496">
                  <a:moveTo>
                    <a:pt x="0" y="0"/>
                  </a:moveTo>
                  <a:lnTo>
                    <a:pt x="2868188" y="0"/>
                  </a:lnTo>
                  <a:lnTo>
                    <a:pt x="2868188" y="634496"/>
                  </a:lnTo>
                  <a:lnTo>
                    <a:pt x="0" y="634496"/>
                  </a:lnTo>
                  <a:close/>
                </a:path>
              </a:pathLst>
            </a:custGeom>
            <a:blipFill>
              <a:blip r:embed="rId2"/>
              <a:stretch>
                <a:fillRect t="-188691" b="-57121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1163792" y="5857851"/>
            <a:ext cx="7160479" cy="3031867"/>
            <a:chOff x="0" y="0"/>
            <a:chExt cx="1939749" cy="82132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939749" cy="821322"/>
            </a:xfrm>
            <a:custGeom>
              <a:avLst/>
              <a:gdLst/>
              <a:ahLst/>
              <a:cxnLst/>
              <a:rect l="l" t="t" r="r" b="b"/>
              <a:pathLst>
                <a:path w="1939749" h="821322">
                  <a:moveTo>
                    <a:pt x="0" y="0"/>
                  </a:moveTo>
                  <a:lnTo>
                    <a:pt x="1939749" y="0"/>
                  </a:lnTo>
                  <a:lnTo>
                    <a:pt x="1939749" y="821322"/>
                  </a:lnTo>
                  <a:lnTo>
                    <a:pt x="0" y="821322"/>
                  </a:lnTo>
                  <a:close/>
                </a:path>
              </a:pathLst>
            </a:custGeom>
            <a:solidFill>
              <a:srgbClr val="EFDBC7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1939749" cy="8594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97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376894" y="1274785"/>
            <a:ext cx="9557892" cy="4197097"/>
          </a:xfrm>
          <a:custGeom>
            <a:avLst/>
            <a:gdLst/>
            <a:ahLst/>
            <a:cxnLst/>
            <a:rect l="l" t="t" r="r" b="b"/>
            <a:pathLst>
              <a:path w="9557892" h="4197097">
                <a:moveTo>
                  <a:pt x="0" y="0"/>
                </a:moveTo>
                <a:lnTo>
                  <a:pt x="9557892" y="0"/>
                </a:lnTo>
                <a:lnTo>
                  <a:pt x="9557892" y="4197097"/>
                </a:lnTo>
                <a:lnTo>
                  <a:pt x="0" y="419709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1825"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10257735" y="4562174"/>
            <a:ext cx="7396889" cy="768421"/>
            <a:chOff x="0" y="0"/>
            <a:chExt cx="2003792" cy="20816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003792" cy="208163"/>
            </a:xfrm>
            <a:custGeom>
              <a:avLst/>
              <a:gdLst/>
              <a:ahLst/>
              <a:cxnLst/>
              <a:rect l="l" t="t" r="r" b="b"/>
              <a:pathLst>
                <a:path w="2003792" h="208163">
                  <a:moveTo>
                    <a:pt x="0" y="0"/>
                  </a:moveTo>
                  <a:lnTo>
                    <a:pt x="2003792" y="0"/>
                  </a:lnTo>
                  <a:lnTo>
                    <a:pt x="2003792" y="208163"/>
                  </a:lnTo>
                  <a:lnTo>
                    <a:pt x="0" y="208163"/>
                  </a:lnTo>
                  <a:close/>
                </a:path>
              </a:pathLst>
            </a:custGeom>
            <a:solidFill>
              <a:srgbClr val="EFDBC7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003792" cy="2462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97"/>
                </a:lnSpc>
              </a:pPr>
              <a:r>
                <a:rPr lang="en-US" sz="2426">
                  <a:solidFill>
                    <a:srgbClr val="000000"/>
                  </a:solidFill>
                  <a:latin typeface="Muli"/>
                  <a:ea typeface="Muli"/>
                  <a:cs typeface="Muli"/>
                  <a:sym typeface="Muli"/>
                </a:rPr>
                <a:t>Chuyển đổi dữ liệu Ngày, tháng thành ‘datetime’</a:t>
              </a:r>
            </a:p>
          </p:txBody>
        </p:sp>
      </p:grpSp>
      <p:sp>
        <p:nvSpPr>
          <p:cNvPr id="11" name="Freeform 11"/>
          <p:cNvSpPr/>
          <p:nvPr/>
        </p:nvSpPr>
        <p:spPr>
          <a:xfrm rot="-3161159" flipH="1">
            <a:off x="8291128" y="5046154"/>
            <a:ext cx="3800281" cy="2598010"/>
          </a:xfrm>
          <a:custGeom>
            <a:avLst/>
            <a:gdLst/>
            <a:ahLst/>
            <a:cxnLst/>
            <a:rect l="l" t="t" r="r" b="b"/>
            <a:pathLst>
              <a:path w="3800281" h="2598010">
                <a:moveTo>
                  <a:pt x="3800280" y="0"/>
                </a:moveTo>
                <a:lnTo>
                  <a:pt x="0" y="0"/>
                </a:lnTo>
                <a:lnTo>
                  <a:pt x="0" y="2598010"/>
                </a:lnTo>
                <a:lnTo>
                  <a:pt x="3800280" y="2598010"/>
                </a:lnTo>
                <a:lnTo>
                  <a:pt x="380028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10257735" y="1265158"/>
            <a:ext cx="6620366" cy="25971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99"/>
              </a:lnSpc>
            </a:pPr>
            <a:r>
              <a:rPr lang="en-US" sz="9999">
                <a:solidFill>
                  <a:srgbClr val="CEBFAF"/>
                </a:solidFill>
                <a:latin typeface="Agbalumo"/>
                <a:ea typeface="Agbalumo"/>
                <a:cs typeface="Agbalumo"/>
                <a:sym typeface="Agbalumo"/>
              </a:rPr>
              <a:t>TIỀN XỬ LÝ DỮ LIỆU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481758" y="6288009"/>
            <a:ext cx="6524546" cy="21144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3A322F"/>
                </a:solidFill>
                <a:latin typeface="Montserrat"/>
                <a:ea typeface="Montserrat"/>
                <a:cs typeface="Montserrat"/>
                <a:sym typeface="Montserrat"/>
              </a:rPr>
              <a:t>Tính toán ngày tháng dễ dàng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3A322F"/>
                </a:solidFill>
                <a:latin typeface="Montserrat"/>
                <a:ea typeface="Montserrat"/>
                <a:cs typeface="Montserrat"/>
                <a:sym typeface="Montserrat"/>
              </a:rPr>
              <a:t>Phân tích chuỗi thời gian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3A322F"/>
                </a:solidFill>
                <a:latin typeface="Montserrat"/>
                <a:ea typeface="Montserrat"/>
                <a:cs typeface="Montserrat"/>
                <a:sym typeface="Montserrat"/>
              </a:rPr>
              <a:t>Sắp xếp và lọc dữ liệu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3A322F"/>
                </a:solidFill>
                <a:latin typeface="Montserrat"/>
                <a:ea typeface="Montserrat"/>
                <a:cs typeface="Montserrat"/>
                <a:sym typeface="Montserrat"/>
              </a:rPr>
              <a:t>Tương thích với các thư viện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3200303" y="5992399"/>
            <a:ext cx="3085452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b="1">
                <a:solidFill>
                  <a:srgbClr val="3A322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Classic Cappuccino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A32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32905" y="0"/>
            <a:ext cx="9031358" cy="3647469"/>
            <a:chOff x="0" y="0"/>
            <a:chExt cx="2378629" cy="96065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78629" cy="960650"/>
            </a:xfrm>
            <a:custGeom>
              <a:avLst/>
              <a:gdLst/>
              <a:ahLst/>
              <a:cxnLst/>
              <a:rect l="l" t="t" r="r" b="b"/>
              <a:pathLst>
                <a:path w="2378629" h="960650">
                  <a:moveTo>
                    <a:pt x="1189315" y="0"/>
                  </a:moveTo>
                  <a:cubicBezTo>
                    <a:pt x="532474" y="0"/>
                    <a:pt x="0" y="215049"/>
                    <a:pt x="0" y="480325"/>
                  </a:cubicBezTo>
                  <a:cubicBezTo>
                    <a:pt x="0" y="745601"/>
                    <a:pt x="532474" y="960650"/>
                    <a:pt x="1189315" y="960650"/>
                  </a:cubicBezTo>
                  <a:cubicBezTo>
                    <a:pt x="1846155" y="960650"/>
                    <a:pt x="2378629" y="745601"/>
                    <a:pt x="2378629" y="480325"/>
                  </a:cubicBezTo>
                  <a:cubicBezTo>
                    <a:pt x="2378629" y="215049"/>
                    <a:pt x="1846155" y="0"/>
                    <a:pt x="1189315" y="0"/>
                  </a:cubicBezTo>
                  <a:close/>
                </a:path>
              </a:pathLst>
            </a:custGeom>
            <a:solidFill>
              <a:srgbClr val="F8EFE5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222996" y="-100439"/>
              <a:ext cx="1932636" cy="9710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9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3040050" y="-2599864"/>
            <a:ext cx="3024635" cy="4423598"/>
          </a:xfrm>
          <a:custGeom>
            <a:avLst/>
            <a:gdLst/>
            <a:ahLst/>
            <a:cxnLst/>
            <a:rect l="l" t="t" r="r" b="b"/>
            <a:pathLst>
              <a:path w="3024635" h="4423598">
                <a:moveTo>
                  <a:pt x="0" y="0"/>
                </a:moveTo>
                <a:lnTo>
                  <a:pt x="3024636" y="0"/>
                </a:lnTo>
                <a:lnTo>
                  <a:pt x="3024636" y="4423599"/>
                </a:lnTo>
                <a:lnTo>
                  <a:pt x="0" y="442359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7004280">
            <a:off x="-310402" y="-570785"/>
            <a:ext cx="1886615" cy="2165412"/>
          </a:xfrm>
          <a:custGeom>
            <a:avLst/>
            <a:gdLst/>
            <a:ahLst/>
            <a:cxnLst/>
            <a:rect l="l" t="t" r="r" b="b"/>
            <a:pathLst>
              <a:path w="1886615" h="2165412">
                <a:moveTo>
                  <a:pt x="0" y="0"/>
                </a:moveTo>
                <a:lnTo>
                  <a:pt x="1886615" y="0"/>
                </a:lnTo>
                <a:lnTo>
                  <a:pt x="1886615" y="2165411"/>
                </a:lnTo>
                <a:lnTo>
                  <a:pt x="0" y="216541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028700" y="3647469"/>
            <a:ext cx="15742267" cy="5962384"/>
          </a:xfrm>
          <a:custGeom>
            <a:avLst/>
            <a:gdLst/>
            <a:ahLst/>
            <a:cxnLst/>
            <a:rect l="l" t="t" r="r" b="b"/>
            <a:pathLst>
              <a:path w="15742267" h="5962384">
                <a:moveTo>
                  <a:pt x="0" y="0"/>
                </a:moveTo>
                <a:lnTo>
                  <a:pt x="15742267" y="0"/>
                </a:lnTo>
                <a:lnTo>
                  <a:pt x="15742267" y="5962384"/>
                </a:lnTo>
                <a:lnTo>
                  <a:pt x="0" y="596238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rot="622756">
            <a:off x="16324953" y="4141612"/>
            <a:ext cx="1868693" cy="5816944"/>
          </a:xfrm>
          <a:custGeom>
            <a:avLst/>
            <a:gdLst/>
            <a:ahLst/>
            <a:cxnLst/>
            <a:rect l="l" t="t" r="r" b="b"/>
            <a:pathLst>
              <a:path w="1868693" h="5816944">
                <a:moveTo>
                  <a:pt x="0" y="0"/>
                </a:moveTo>
                <a:lnTo>
                  <a:pt x="1868694" y="0"/>
                </a:lnTo>
                <a:lnTo>
                  <a:pt x="1868694" y="5816944"/>
                </a:lnTo>
                <a:lnTo>
                  <a:pt x="0" y="581694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907765" y="398406"/>
            <a:ext cx="8481639" cy="30290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999"/>
              </a:lnSpc>
            </a:pPr>
            <a:r>
              <a:rPr lang="en-US" sz="9999">
                <a:solidFill>
                  <a:srgbClr val="7D341E"/>
                </a:solidFill>
                <a:latin typeface="Agbalumo"/>
                <a:ea typeface="Agbalumo"/>
                <a:cs typeface="Agbalumo"/>
                <a:sym typeface="Agbalumo"/>
              </a:rPr>
              <a:t>Ghép (Merge) Dữ liệu</a:t>
            </a:r>
          </a:p>
        </p:txBody>
      </p:sp>
      <p:sp>
        <p:nvSpPr>
          <p:cNvPr id="10" name="Freeform 10"/>
          <p:cNvSpPr/>
          <p:nvPr/>
        </p:nvSpPr>
        <p:spPr>
          <a:xfrm rot="-161141">
            <a:off x="14617371" y="1066437"/>
            <a:ext cx="3872014" cy="2865290"/>
          </a:xfrm>
          <a:custGeom>
            <a:avLst/>
            <a:gdLst/>
            <a:ahLst/>
            <a:cxnLst/>
            <a:rect l="l" t="t" r="r" b="b"/>
            <a:pathLst>
              <a:path w="3872014" h="2865290">
                <a:moveTo>
                  <a:pt x="0" y="0"/>
                </a:moveTo>
                <a:lnTo>
                  <a:pt x="3872014" y="0"/>
                </a:lnTo>
                <a:lnTo>
                  <a:pt x="3872014" y="2865290"/>
                </a:lnTo>
                <a:lnTo>
                  <a:pt x="0" y="286529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A32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957091" y="-174472"/>
            <a:ext cx="10330909" cy="10635944"/>
            <a:chOff x="0" y="0"/>
            <a:chExt cx="2798608" cy="288124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798608" cy="2881241"/>
            </a:xfrm>
            <a:custGeom>
              <a:avLst/>
              <a:gdLst/>
              <a:ahLst/>
              <a:cxnLst/>
              <a:rect l="l" t="t" r="r" b="b"/>
              <a:pathLst>
                <a:path w="2798608" h="2881241">
                  <a:moveTo>
                    <a:pt x="0" y="0"/>
                  </a:moveTo>
                  <a:lnTo>
                    <a:pt x="2798608" y="0"/>
                  </a:lnTo>
                  <a:lnTo>
                    <a:pt x="2798608" y="2881241"/>
                  </a:lnTo>
                  <a:lnTo>
                    <a:pt x="0" y="2881241"/>
                  </a:lnTo>
                  <a:close/>
                </a:path>
              </a:pathLst>
            </a:custGeom>
            <a:solidFill>
              <a:srgbClr val="CEBFA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798608" cy="291934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97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8328369" y="668803"/>
            <a:ext cx="9283272" cy="6022523"/>
          </a:xfrm>
          <a:custGeom>
            <a:avLst/>
            <a:gdLst/>
            <a:ahLst/>
            <a:cxnLst/>
            <a:rect l="l" t="t" r="r" b="b"/>
            <a:pathLst>
              <a:path w="9283272" h="6022523">
                <a:moveTo>
                  <a:pt x="0" y="0"/>
                </a:moveTo>
                <a:lnTo>
                  <a:pt x="9283272" y="0"/>
                </a:lnTo>
                <a:lnTo>
                  <a:pt x="9283272" y="6022523"/>
                </a:lnTo>
                <a:lnTo>
                  <a:pt x="0" y="60225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422573" y="1216078"/>
            <a:ext cx="7767290" cy="25971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999"/>
              </a:lnSpc>
            </a:pPr>
            <a:r>
              <a:rPr lang="en-US" sz="9999">
                <a:solidFill>
                  <a:srgbClr val="CEBFAF"/>
                </a:solidFill>
                <a:latin typeface="Agbalumo"/>
                <a:ea typeface="Agbalumo"/>
                <a:cs typeface="Agbalumo"/>
                <a:sym typeface="Agbalumo"/>
              </a:rPr>
              <a:t>Trực quan hóa dữ liệu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22573" y="4366671"/>
            <a:ext cx="7260174" cy="29484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5" lvl="1" indent="-302257" algn="l">
              <a:lnSpc>
                <a:spcPts val="3919"/>
              </a:lnSpc>
              <a:buAutoNum type="arabicPeriod"/>
            </a:pPr>
            <a:r>
              <a:rPr lang="en-US" sz="2799">
                <a:solidFill>
                  <a:srgbClr val="FFF6EA"/>
                </a:solidFill>
                <a:latin typeface="Montserrat"/>
                <a:ea typeface="Montserrat"/>
                <a:cs typeface="Montserrat"/>
                <a:sym typeface="Montserrat"/>
              </a:rPr>
              <a:t>Phần lớn các "</a:t>
            </a:r>
            <a:r>
              <a:rPr lang="en-US" sz="2799" b="1">
                <a:solidFill>
                  <a:srgbClr val="FFF6E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Giá Bán Dự Kiến</a:t>
            </a:r>
            <a:r>
              <a:rPr lang="en-US" sz="2799">
                <a:solidFill>
                  <a:srgbClr val="FFF6EA"/>
                </a:solidFill>
                <a:latin typeface="Montserrat"/>
                <a:ea typeface="Montserrat"/>
                <a:cs typeface="Montserrat"/>
                <a:sym typeface="Montserrat"/>
              </a:rPr>
              <a:t>" tập trung ở đâu?</a:t>
            </a:r>
          </a:p>
          <a:p>
            <a:pPr marL="604515" lvl="1" indent="-302257" algn="l">
              <a:lnSpc>
                <a:spcPts val="3919"/>
              </a:lnSpc>
              <a:buAutoNum type="arabicPeriod"/>
            </a:pPr>
            <a:r>
              <a:rPr lang="en-US" sz="2799">
                <a:solidFill>
                  <a:srgbClr val="FFF6EA"/>
                </a:solidFill>
                <a:latin typeface="Montserrat"/>
                <a:ea typeface="Montserrat"/>
                <a:cs typeface="Montserrat"/>
                <a:sym typeface="Montserrat"/>
              </a:rPr>
              <a:t>Mức giá nào xuất hiện nhiều nhất (có tần số cao nhất)?</a:t>
            </a:r>
          </a:p>
          <a:p>
            <a:pPr marL="604515" lvl="1" indent="-302257" algn="l">
              <a:lnSpc>
                <a:spcPts val="3919"/>
              </a:lnSpc>
              <a:buAutoNum type="arabicPeriod"/>
            </a:pPr>
            <a:r>
              <a:rPr lang="en-US" sz="2799">
                <a:solidFill>
                  <a:srgbClr val="FFF6EA"/>
                </a:solidFill>
                <a:latin typeface="Montserrat"/>
                <a:ea typeface="Montserrat"/>
                <a:cs typeface="Montserrat"/>
                <a:sym typeface="Montserrat"/>
              </a:rPr>
              <a:t>Các giá trị của "Giá Bán Dự Kiến" trải dài từ đâu đến đâu?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159082" y="7551978"/>
            <a:ext cx="3085452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b="1">
                <a:solidFill>
                  <a:srgbClr val="3A322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Latte</a:t>
            </a:r>
          </a:p>
        </p:txBody>
      </p:sp>
      <p:sp>
        <p:nvSpPr>
          <p:cNvPr id="9" name="Freeform 9"/>
          <p:cNvSpPr/>
          <p:nvPr/>
        </p:nvSpPr>
        <p:spPr>
          <a:xfrm rot="1334459" flipH="1">
            <a:off x="-388206" y="7532222"/>
            <a:ext cx="2478366" cy="2813736"/>
          </a:xfrm>
          <a:custGeom>
            <a:avLst/>
            <a:gdLst/>
            <a:ahLst/>
            <a:cxnLst/>
            <a:rect l="l" t="t" r="r" b="b"/>
            <a:pathLst>
              <a:path w="2478366" h="2813736">
                <a:moveTo>
                  <a:pt x="2478366" y="0"/>
                </a:moveTo>
                <a:lnTo>
                  <a:pt x="0" y="0"/>
                </a:lnTo>
                <a:lnTo>
                  <a:pt x="0" y="2813735"/>
                </a:lnTo>
                <a:lnTo>
                  <a:pt x="2478366" y="2813735"/>
                </a:lnTo>
                <a:lnTo>
                  <a:pt x="2478366" y="0"/>
                </a:lnTo>
                <a:close/>
              </a:path>
            </a:pathLst>
          </a:custGeom>
          <a:blipFill>
            <a:blip r:embed="rId3"/>
            <a:stretch>
              <a:fillRect t="-4858"/>
            </a:stretch>
          </a:blipFill>
        </p:spPr>
      </p:sp>
      <p:sp>
        <p:nvSpPr>
          <p:cNvPr id="10" name="Freeform 10"/>
          <p:cNvSpPr/>
          <p:nvPr/>
        </p:nvSpPr>
        <p:spPr>
          <a:xfrm rot="3939658">
            <a:off x="10840260" y="8307848"/>
            <a:ext cx="1435904" cy="1648096"/>
          </a:xfrm>
          <a:custGeom>
            <a:avLst/>
            <a:gdLst/>
            <a:ahLst/>
            <a:cxnLst/>
            <a:rect l="l" t="t" r="r" b="b"/>
            <a:pathLst>
              <a:path w="1435904" h="1648096">
                <a:moveTo>
                  <a:pt x="0" y="0"/>
                </a:moveTo>
                <a:lnTo>
                  <a:pt x="1435904" y="0"/>
                </a:lnTo>
                <a:lnTo>
                  <a:pt x="1435904" y="1648096"/>
                </a:lnTo>
                <a:lnTo>
                  <a:pt x="0" y="164809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 rot="-4352230">
            <a:off x="12795516" y="7920055"/>
            <a:ext cx="965162" cy="1107790"/>
          </a:xfrm>
          <a:custGeom>
            <a:avLst/>
            <a:gdLst/>
            <a:ahLst/>
            <a:cxnLst/>
            <a:rect l="l" t="t" r="r" b="b"/>
            <a:pathLst>
              <a:path w="965162" h="1107790">
                <a:moveTo>
                  <a:pt x="0" y="0"/>
                </a:moveTo>
                <a:lnTo>
                  <a:pt x="965162" y="0"/>
                </a:lnTo>
                <a:lnTo>
                  <a:pt x="965162" y="1107789"/>
                </a:lnTo>
                <a:lnTo>
                  <a:pt x="0" y="110778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 rot="5770110">
            <a:off x="9426387" y="9085915"/>
            <a:ext cx="965162" cy="1107790"/>
          </a:xfrm>
          <a:custGeom>
            <a:avLst/>
            <a:gdLst/>
            <a:ahLst/>
            <a:cxnLst/>
            <a:rect l="l" t="t" r="r" b="b"/>
            <a:pathLst>
              <a:path w="965162" h="1107790">
                <a:moveTo>
                  <a:pt x="0" y="0"/>
                </a:moveTo>
                <a:lnTo>
                  <a:pt x="965161" y="0"/>
                </a:lnTo>
                <a:lnTo>
                  <a:pt x="965161" y="1107790"/>
                </a:lnTo>
                <a:lnTo>
                  <a:pt x="0" y="11077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 rot="10024146">
            <a:off x="13675310" y="6936402"/>
            <a:ext cx="965162" cy="1107790"/>
          </a:xfrm>
          <a:custGeom>
            <a:avLst/>
            <a:gdLst/>
            <a:ahLst/>
            <a:cxnLst/>
            <a:rect l="l" t="t" r="r" b="b"/>
            <a:pathLst>
              <a:path w="965162" h="1107790">
                <a:moveTo>
                  <a:pt x="0" y="0"/>
                </a:moveTo>
                <a:lnTo>
                  <a:pt x="965162" y="0"/>
                </a:lnTo>
                <a:lnTo>
                  <a:pt x="965162" y="1107789"/>
                </a:lnTo>
                <a:lnTo>
                  <a:pt x="0" y="110778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 rot="-328898">
            <a:off x="14939053" y="6436670"/>
            <a:ext cx="3386978" cy="4074560"/>
          </a:xfrm>
          <a:custGeom>
            <a:avLst/>
            <a:gdLst/>
            <a:ahLst/>
            <a:cxnLst/>
            <a:rect l="l" t="t" r="r" b="b"/>
            <a:pathLst>
              <a:path w="3386978" h="4074560">
                <a:moveTo>
                  <a:pt x="0" y="0"/>
                </a:moveTo>
                <a:lnTo>
                  <a:pt x="3386978" y="0"/>
                </a:lnTo>
                <a:lnTo>
                  <a:pt x="3386978" y="4074560"/>
                </a:lnTo>
                <a:lnTo>
                  <a:pt x="0" y="407456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A32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957091" y="-174472"/>
            <a:ext cx="10330909" cy="10635944"/>
            <a:chOff x="0" y="0"/>
            <a:chExt cx="2798608" cy="288124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798608" cy="2881241"/>
            </a:xfrm>
            <a:custGeom>
              <a:avLst/>
              <a:gdLst/>
              <a:ahLst/>
              <a:cxnLst/>
              <a:rect l="l" t="t" r="r" b="b"/>
              <a:pathLst>
                <a:path w="2798608" h="2881241">
                  <a:moveTo>
                    <a:pt x="0" y="0"/>
                  </a:moveTo>
                  <a:lnTo>
                    <a:pt x="2798608" y="0"/>
                  </a:lnTo>
                  <a:lnTo>
                    <a:pt x="2798608" y="2881241"/>
                  </a:lnTo>
                  <a:lnTo>
                    <a:pt x="0" y="2881241"/>
                  </a:lnTo>
                  <a:close/>
                </a:path>
              </a:pathLst>
            </a:custGeom>
            <a:solidFill>
              <a:srgbClr val="CEBFA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798608" cy="291934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97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8189863" y="607417"/>
            <a:ext cx="9648033" cy="6235041"/>
          </a:xfrm>
          <a:custGeom>
            <a:avLst/>
            <a:gdLst/>
            <a:ahLst/>
            <a:cxnLst/>
            <a:rect l="l" t="t" r="r" b="b"/>
            <a:pathLst>
              <a:path w="9648033" h="6235041">
                <a:moveTo>
                  <a:pt x="0" y="0"/>
                </a:moveTo>
                <a:lnTo>
                  <a:pt x="9648032" y="0"/>
                </a:lnTo>
                <a:lnTo>
                  <a:pt x="9648032" y="6235041"/>
                </a:lnTo>
                <a:lnTo>
                  <a:pt x="0" y="62350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422573" y="1216078"/>
            <a:ext cx="7767290" cy="25971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999"/>
              </a:lnSpc>
            </a:pPr>
            <a:r>
              <a:rPr lang="en-US" sz="9999">
                <a:solidFill>
                  <a:srgbClr val="CEBFAF"/>
                </a:solidFill>
                <a:latin typeface="Agbalumo"/>
                <a:ea typeface="Agbalumo"/>
                <a:cs typeface="Agbalumo"/>
                <a:sym typeface="Agbalumo"/>
              </a:rPr>
              <a:t>Trực quan hóa dữ liệu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159082" y="7551978"/>
            <a:ext cx="3085452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b="1">
                <a:solidFill>
                  <a:srgbClr val="3A322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Latte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22573" y="4312460"/>
            <a:ext cx="7260174" cy="29484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5" lvl="1" indent="-302257" algn="l">
              <a:lnSpc>
                <a:spcPts val="3919"/>
              </a:lnSpc>
              <a:buAutoNum type="arabicPeriod"/>
            </a:pPr>
            <a:r>
              <a:rPr lang="en-US" sz="2799">
                <a:solidFill>
                  <a:srgbClr val="FFF6EA"/>
                </a:solidFill>
                <a:latin typeface="Montserrat"/>
                <a:ea typeface="Montserrat"/>
                <a:cs typeface="Montserrat"/>
                <a:sym typeface="Montserrat"/>
              </a:rPr>
              <a:t>Phần lớn các "</a:t>
            </a:r>
            <a:r>
              <a:rPr lang="en-US" sz="2799" b="1">
                <a:solidFill>
                  <a:srgbClr val="FFF6E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Giá Bán Thực Tế"</a:t>
            </a:r>
            <a:r>
              <a:rPr lang="en-US" sz="2799">
                <a:solidFill>
                  <a:srgbClr val="FFF6EA"/>
                </a:solidFill>
                <a:latin typeface="Montserrat"/>
                <a:ea typeface="Montserrat"/>
                <a:cs typeface="Montserrat"/>
                <a:sym typeface="Montserrat"/>
              </a:rPr>
              <a:t> tập trung ở đâu?</a:t>
            </a:r>
          </a:p>
          <a:p>
            <a:pPr marL="604515" lvl="1" indent="-302257" algn="l">
              <a:lnSpc>
                <a:spcPts val="3919"/>
              </a:lnSpc>
              <a:buAutoNum type="arabicPeriod"/>
            </a:pPr>
            <a:r>
              <a:rPr lang="en-US" sz="2799">
                <a:solidFill>
                  <a:srgbClr val="FFF6EA"/>
                </a:solidFill>
                <a:latin typeface="Montserrat"/>
                <a:ea typeface="Montserrat"/>
                <a:cs typeface="Montserrat"/>
                <a:sym typeface="Montserrat"/>
              </a:rPr>
              <a:t>Mức giá nào xuất hiện nhiều nhất (có tần số cao nhất)?</a:t>
            </a:r>
          </a:p>
          <a:p>
            <a:pPr marL="604515" lvl="1" indent="-302257" algn="l">
              <a:lnSpc>
                <a:spcPts val="3919"/>
              </a:lnSpc>
              <a:buAutoNum type="arabicPeriod"/>
            </a:pPr>
            <a:r>
              <a:rPr lang="en-US" sz="2799">
                <a:solidFill>
                  <a:srgbClr val="FFF6EA"/>
                </a:solidFill>
                <a:latin typeface="Montserrat"/>
                <a:ea typeface="Montserrat"/>
                <a:cs typeface="Montserrat"/>
                <a:sym typeface="Montserrat"/>
              </a:rPr>
              <a:t>Các giá trị của "Giá Bán Thực Tế" trải dài từ đâu đến đâu?</a:t>
            </a:r>
          </a:p>
        </p:txBody>
      </p:sp>
      <p:sp>
        <p:nvSpPr>
          <p:cNvPr id="9" name="Freeform 9"/>
          <p:cNvSpPr/>
          <p:nvPr/>
        </p:nvSpPr>
        <p:spPr>
          <a:xfrm rot="1334459" flipH="1">
            <a:off x="-388206" y="7532222"/>
            <a:ext cx="2478366" cy="2813736"/>
          </a:xfrm>
          <a:custGeom>
            <a:avLst/>
            <a:gdLst/>
            <a:ahLst/>
            <a:cxnLst/>
            <a:rect l="l" t="t" r="r" b="b"/>
            <a:pathLst>
              <a:path w="2478366" h="2813736">
                <a:moveTo>
                  <a:pt x="2478366" y="0"/>
                </a:moveTo>
                <a:lnTo>
                  <a:pt x="0" y="0"/>
                </a:lnTo>
                <a:lnTo>
                  <a:pt x="0" y="2813735"/>
                </a:lnTo>
                <a:lnTo>
                  <a:pt x="2478366" y="2813735"/>
                </a:lnTo>
                <a:lnTo>
                  <a:pt x="2478366" y="0"/>
                </a:lnTo>
                <a:close/>
              </a:path>
            </a:pathLst>
          </a:custGeom>
          <a:blipFill>
            <a:blip r:embed="rId3"/>
            <a:stretch>
              <a:fillRect t="-4858"/>
            </a:stretch>
          </a:blipFill>
        </p:spPr>
      </p:sp>
      <p:sp>
        <p:nvSpPr>
          <p:cNvPr id="10" name="Freeform 10"/>
          <p:cNvSpPr/>
          <p:nvPr/>
        </p:nvSpPr>
        <p:spPr>
          <a:xfrm rot="3939658">
            <a:off x="10840260" y="8307848"/>
            <a:ext cx="1435904" cy="1648096"/>
          </a:xfrm>
          <a:custGeom>
            <a:avLst/>
            <a:gdLst/>
            <a:ahLst/>
            <a:cxnLst/>
            <a:rect l="l" t="t" r="r" b="b"/>
            <a:pathLst>
              <a:path w="1435904" h="1648096">
                <a:moveTo>
                  <a:pt x="0" y="0"/>
                </a:moveTo>
                <a:lnTo>
                  <a:pt x="1435904" y="0"/>
                </a:lnTo>
                <a:lnTo>
                  <a:pt x="1435904" y="1648096"/>
                </a:lnTo>
                <a:lnTo>
                  <a:pt x="0" y="164809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 rot="-4352230">
            <a:off x="12795516" y="7920055"/>
            <a:ext cx="965162" cy="1107790"/>
          </a:xfrm>
          <a:custGeom>
            <a:avLst/>
            <a:gdLst/>
            <a:ahLst/>
            <a:cxnLst/>
            <a:rect l="l" t="t" r="r" b="b"/>
            <a:pathLst>
              <a:path w="965162" h="1107790">
                <a:moveTo>
                  <a:pt x="0" y="0"/>
                </a:moveTo>
                <a:lnTo>
                  <a:pt x="965162" y="0"/>
                </a:lnTo>
                <a:lnTo>
                  <a:pt x="965162" y="1107789"/>
                </a:lnTo>
                <a:lnTo>
                  <a:pt x="0" y="110778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 rot="5770110">
            <a:off x="9426387" y="9085915"/>
            <a:ext cx="965162" cy="1107790"/>
          </a:xfrm>
          <a:custGeom>
            <a:avLst/>
            <a:gdLst/>
            <a:ahLst/>
            <a:cxnLst/>
            <a:rect l="l" t="t" r="r" b="b"/>
            <a:pathLst>
              <a:path w="965162" h="1107790">
                <a:moveTo>
                  <a:pt x="0" y="0"/>
                </a:moveTo>
                <a:lnTo>
                  <a:pt x="965161" y="0"/>
                </a:lnTo>
                <a:lnTo>
                  <a:pt x="965161" y="1107790"/>
                </a:lnTo>
                <a:lnTo>
                  <a:pt x="0" y="11077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 rot="10024146">
            <a:off x="13675310" y="6936402"/>
            <a:ext cx="965162" cy="1107790"/>
          </a:xfrm>
          <a:custGeom>
            <a:avLst/>
            <a:gdLst/>
            <a:ahLst/>
            <a:cxnLst/>
            <a:rect l="l" t="t" r="r" b="b"/>
            <a:pathLst>
              <a:path w="965162" h="1107790">
                <a:moveTo>
                  <a:pt x="0" y="0"/>
                </a:moveTo>
                <a:lnTo>
                  <a:pt x="965162" y="0"/>
                </a:lnTo>
                <a:lnTo>
                  <a:pt x="965162" y="1107789"/>
                </a:lnTo>
                <a:lnTo>
                  <a:pt x="0" y="110778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 rot="-328898">
            <a:off x="14939053" y="6436670"/>
            <a:ext cx="3386978" cy="4074560"/>
          </a:xfrm>
          <a:custGeom>
            <a:avLst/>
            <a:gdLst/>
            <a:ahLst/>
            <a:cxnLst/>
            <a:rect l="l" t="t" r="r" b="b"/>
            <a:pathLst>
              <a:path w="3386978" h="4074560">
                <a:moveTo>
                  <a:pt x="0" y="0"/>
                </a:moveTo>
                <a:lnTo>
                  <a:pt x="3386978" y="0"/>
                </a:lnTo>
                <a:lnTo>
                  <a:pt x="3386978" y="4074560"/>
                </a:lnTo>
                <a:lnTo>
                  <a:pt x="0" y="407456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532</Words>
  <Application>Microsoft Office PowerPoint</Application>
  <PresentationFormat>Custom</PresentationFormat>
  <Paragraphs>77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9" baseType="lpstr">
      <vt:lpstr>Calibri</vt:lpstr>
      <vt:lpstr>Agbalumo</vt:lpstr>
      <vt:lpstr>Inter Medium</vt:lpstr>
      <vt:lpstr>Montserrat</vt:lpstr>
      <vt:lpstr>Montserrat Bold</vt:lpstr>
      <vt:lpstr>Arial</vt:lpstr>
      <vt:lpstr>Muli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Brown Minimalist Coffee Shop Profile Presentation</dc:title>
  <cp:lastModifiedBy>Ngọc Thy</cp:lastModifiedBy>
  <cp:revision>2</cp:revision>
  <dcterms:created xsi:type="dcterms:W3CDTF">2006-08-16T00:00:00Z</dcterms:created>
  <dcterms:modified xsi:type="dcterms:W3CDTF">2025-06-04T13:15:10Z</dcterms:modified>
  <dc:identifier>DAGpXV1p0Rc</dc:identifier>
</cp:coreProperties>
</file>

<file path=docProps/thumbnail.jpeg>
</file>